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23C772-C1A2-47A0-A4FD-1A38F575BB7C}">
  <a:tblStyle styleId="{1A23C772-C1A2-47A0-A4FD-1A38F575BB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0"/>
  </p:normalViewPr>
  <p:slideViewPr>
    <p:cSldViewPr snapToGrid="0">
      <p:cViewPr varScale="1">
        <p:scale>
          <a:sx n="150" d="100"/>
          <a:sy n="150" d="100"/>
        </p:scale>
        <p:origin x="176" y="8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1bc5cc9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1bc5cc9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1bc5cc9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1bc5cc96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1bc5cc96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1bc5cc96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1298e616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1298e616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1298e3db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1298e3d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1298e3db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1298e3d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1298e3db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1298e3db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1298e616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1298e616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1bc5cc9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1bc5cc9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1bc5cc96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1bc5cc96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1bc5cc9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1bc5cc9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1bc5cc96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1bc5cc96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53"/>
        <p:cNvGrpSpPr/>
        <p:nvPr/>
      </p:nvGrpSpPr>
      <p:grpSpPr>
        <a:xfrm>
          <a:off x="0" y="0"/>
          <a:ext cx="0" cy="0"/>
          <a:chOff x="0" y="0"/>
          <a:chExt cx="0" cy="0"/>
        </a:xfrm>
      </p:grpSpPr>
      <p:sp>
        <p:nvSpPr>
          <p:cNvPr id="57" name="Google Shape;57;p13"/>
          <p:cNvSpPr txBox="1"/>
          <p:nvPr/>
        </p:nvSpPr>
        <p:spPr>
          <a:xfrm>
            <a:off x="580175" y="878925"/>
            <a:ext cx="8061600" cy="29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Times New Roman"/>
                <a:ea typeface="Times New Roman"/>
                <a:cs typeface="Times New Roman"/>
                <a:sym typeface="Times New Roman"/>
              </a:rPr>
              <a:t>SWOT Analysis</a:t>
            </a:r>
            <a:r>
              <a:rPr lang="en" sz="2400">
                <a:solidFill>
                  <a:srgbClr val="FFFFFF"/>
                </a:solidFill>
                <a:latin typeface="Times New Roman"/>
                <a:ea typeface="Times New Roman"/>
                <a:cs typeface="Times New Roman"/>
                <a:sym typeface="Times New Roman"/>
              </a:rPr>
              <a:t> - </a:t>
            </a:r>
            <a:r>
              <a:rPr lang="en" b="1">
                <a:solidFill>
                  <a:srgbClr val="FFFFFF"/>
                </a:solidFill>
                <a:latin typeface="Times New Roman"/>
                <a:ea typeface="Times New Roman"/>
                <a:cs typeface="Times New Roman"/>
                <a:sym typeface="Times New Roman"/>
              </a:rPr>
              <a:t>Tech Team</a:t>
            </a:r>
            <a:endParaRPr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FFFFFF"/>
              </a:solidFill>
            </a:endParaRPr>
          </a:p>
          <a:p>
            <a:pPr marL="0" marR="0" lvl="0" indent="0" algn="just" rtl="0">
              <a:lnSpc>
                <a:spcPct val="100000"/>
              </a:lnSpc>
              <a:spcBef>
                <a:spcPts val="0"/>
              </a:spcBef>
              <a:spcAft>
                <a:spcPts val="0"/>
              </a:spcAft>
              <a:buNone/>
            </a:pPr>
            <a:r>
              <a:rPr lang="en" sz="2000">
                <a:solidFill>
                  <a:srgbClr val="FFFFFF"/>
                </a:solidFill>
                <a:latin typeface="Times New Roman"/>
                <a:ea typeface="Times New Roman"/>
                <a:cs typeface="Times New Roman"/>
                <a:sym typeface="Times New Roman"/>
              </a:rPr>
              <a:t>A SWOT analysis can be a highly useful tool for determining how any technical support system is faring. SWOT, which stands for </a:t>
            </a:r>
            <a:r>
              <a:rPr lang="en" sz="2000" b="1" i="1" u="sng">
                <a:solidFill>
                  <a:srgbClr val="FF0000"/>
                </a:solidFill>
                <a:latin typeface="Times New Roman"/>
                <a:ea typeface="Times New Roman"/>
                <a:cs typeface="Times New Roman"/>
                <a:sym typeface="Times New Roman"/>
              </a:rPr>
              <a:t>strengths</a:t>
            </a:r>
            <a:r>
              <a:rPr lang="en" sz="2000">
                <a:solidFill>
                  <a:srgbClr val="FFFFFF"/>
                </a:solidFill>
                <a:latin typeface="Times New Roman"/>
                <a:ea typeface="Times New Roman"/>
                <a:cs typeface="Times New Roman"/>
                <a:sym typeface="Times New Roman"/>
              </a:rPr>
              <a:t>, </a:t>
            </a:r>
            <a:r>
              <a:rPr lang="en" sz="2000" b="1" i="1" u="sng">
                <a:solidFill>
                  <a:srgbClr val="FF0000"/>
                </a:solidFill>
                <a:latin typeface="Times New Roman"/>
                <a:ea typeface="Times New Roman"/>
                <a:cs typeface="Times New Roman"/>
                <a:sym typeface="Times New Roman"/>
              </a:rPr>
              <a:t>weaknesses</a:t>
            </a:r>
            <a:r>
              <a:rPr lang="en" sz="2000">
                <a:solidFill>
                  <a:srgbClr val="FFFFFF"/>
                </a:solidFill>
                <a:latin typeface="Times New Roman"/>
                <a:ea typeface="Times New Roman"/>
                <a:cs typeface="Times New Roman"/>
                <a:sym typeface="Times New Roman"/>
              </a:rPr>
              <a:t>, </a:t>
            </a:r>
            <a:r>
              <a:rPr lang="en" sz="2000" b="1" i="1" u="sng">
                <a:solidFill>
                  <a:srgbClr val="FF0000"/>
                </a:solidFill>
                <a:latin typeface="Times New Roman"/>
                <a:ea typeface="Times New Roman"/>
                <a:cs typeface="Times New Roman"/>
                <a:sym typeface="Times New Roman"/>
              </a:rPr>
              <a:t>opportunities</a:t>
            </a:r>
            <a:r>
              <a:rPr lang="en" sz="2000">
                <a:solidFill>
                  <a:srgbClr val="FFFFFF"/>
                </a:solidFill>
                <a:latin typeface="Times New Roman"/>
                <a:ea typeface="Times New Roman"/>
                <a:cs typeface="Times New Roman"/>
                <a:sym typeface="Times New Roman"/>
              </a:rPr>
              <a:t> and </a:t>
            </a:r>
            <a:r>
              <a:rPr lang="en" sz="2000" b="1" i="1" u="sng">
                <a:solidFill>
                  <a:srgbClr val="FF0000"/>
                </a:solidFill>
                <a:latin typeface="Times New Roman"/>
                <a:ea typeface="Times New Roman"/>
                <a:cs typeface="Times New Roman"/>
                <a:sym typeface="Times New Roman"/>
              </a:rPr>
              <a:t>threats</a:t>
            </a:r>
            <a:r>
              <a:rPr lang="en" sz="2000">
                <a:solidFill>
                  <a:srgbClr val="FFFFFF"/>
                </a:solidFill>
                <a:latin typeface="Times New Roman"/>
                <a:ea typeface="Times New Roman"/>
                <a:cs typeface="Times New Roman"/>
                <a:sym typeface="Times New Roman"/>
              </a:rPr>
              <a:t>, tells you how support services are doing today and how you can best make changes to adapt to the future. Strengths and weaknesses identify internal conditions, while opportunities and threats deal with external changes that your tech support operations will need to face in the future.</a:t>
            </a:r>
            <a:endParaRPr sz="200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200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p:txBody>
      </p:sp>
      <p:sp>
        <p:nvSpPr>
          <p:cNvPr id="58" name="Google Shape;58;p13"/>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43"/>
        <p:cNvGrpSpPr/>
        <p:nvPr/>
      </p:nvGrpSpPr>
      <p:grpSpPr>
        <a:xfrm>
          <a:off x="0" y="0"/>
          <a:ext cx="0" cy="0"/>
          <a:chOff x="0" y="0"/>
          <a:chExt cx="0" cy="0"/>
        </a:xfrm>
      </p:grpSpPr>
      <p:sp>
        <p:nvSpPr>
          <p:cNvPr id="144" name="Google Shape;144;p22"/>
          <p:cNvSpPr txBox="1"/>
          <p:nvPr/>
        </p:nvSpPr>
        <p:spPr>
          <a:xfrm>
            <a:off x="0" y="0"/>
            <a:ext cx="47967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KPI's - Key performance Indicator</a:t>
            </a:r>
            <a:endParaRPr sz="1800">
              <a:latin typeface="Times New Roman"/>
              <a:ea typeface="Times New Roman"/>
              <a:cs typeface="Times New Roman"/>
              <a:sym typeface="Times New Roman"/>
            </a:endParaRPr>
          </a:p>
        </p:txBody>
      </p:sp>
      <p:pic>
        <p:nvPicPr>
          <p:cNvPr id="145" name="Google Shape;145;p22"/>
          <p:cNvPicPr preferRelativeResize="0"/>
          <p:nvPr/>
        </p:nvPicPr>
        <p:blipFill rotWithShape="1">
          <a:blip r:embed="rId3">
            <a:alphaModFix/>
          </a:blip>
          <a:srcRect l="-7763" t="-9695" r="-7763" b="-9707"/>
          <a:stretch/>
        </p:blipFill>
        <p:spPr>
          <a:xfrm>
            <a:off x="8404650" y="-59025"/>
            <a:ext cx="739350" cy="777500"/>
          </a:xfrm>
          <a:prstGeom prst="rect">
            <a:avLst/>
          </a:prstGeom>
          <a:noFill/>
          <a:ln>
            <a:noFill/>
          </a:ln>
        </p:spPr>
      </p:pic>
      <p:pic>
        <p:nvPicPr>
          <p:cNvPr id="146" name="Google Shape;146;p22"/>
          <p:cNvPicPr preferRelativeResize="0"/>
          <p:nvPr/>
        </p:nvPicPr>
        <p:blipFill>
          <a:blip r:embed="rId4">
            <a:alphaModFix/>
          </a:blip>
          <a:stretch>
            <a:fillRect/>
          </a:stretch>
        </p:blipFill>
        <p:spPr>
          <a:xfrm>
            <a:off x="15175" y="624600"/>
            <a:ext cx="9113648" cy="4518901"/>
          </a:xfrm>
          <a:prstGeom prst="rect">
            <a:avLst/>
          </a:prstGeom>
          <a:noFill/>
          <a:ln>
            <a:noFill/>
          </a:ln>
        </p:spPr>
      </p:pic>
      <p:sp>
        <p:nvSpPr>
          <p:cNvPr id="2" name="TextBox 1">
            <a:extLst>
              <a:ext uri="{FF2B5EF4-FFF2-40B4-BE49-F238E27FC236}">
                <a16:creationId xmlns:a16="http://schemas.microsoft.com/office/drawing/2014/main" id="{BBFFC058-BD5B-C840-94E7-0ED5A2546048}"/>
              </a:ext>
            </a:extLst>
          </p:cNvPr>
          <p:cNvSpPr txBox="1"/>
          <p:nvPr/>
        </p:nvSpPr>
        <p:spPr>
          <a:xfrm>
            <a:off x="3981313" y="624600"/>
            <a:ext cx="457200" cy="215444"/>
          </a:xfrm>
          <a:prstGeom prst="rect">
            <a:avLst/>
          </a:prstGeom>
          <a:solidFill>
            <a:schemeClr val="tx1"/>
          </a:solidFill>
        </p:spPr>
        <p:txBody>
          <a:bodyPr wrap="square" rtlCol="0">
            <a:spAutoFit/>
          </a:bodyPr>
          <a:lstStyle/>
          <a:p>
            <a:r>
              <a:rPr lang="en-US" sz="800" dirty="0">
                <a:solidFill>
                  <a:schemeClr val="bg1"/>
                </a:solidFill>
              </a:rPr>
              <a: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50"/>
        <p:cNvGrpSpPr/>
        <p:nvPr/>
      </p:nvGrpSpPr>
      <p:grpSpPr>
        <a:xfrm>
          <a:off x="0" y="0"/>
          <a:ext cx="0" cy="0"/>
          <a:chOff x="0" y="0"/>
          <a:chExt cx="0" cy="0"/>
        </a:xfrm>
      </p:grpSpPr>
      <p:sp>
        <p:nvSpPr>
          <p:cNvPr id="154" name="Google Shape;154;p23"/>
          <p:cNvSpPr txBox="1"/>
          <p:nvPr/>
        </p:nvSpPr>
        <p:spPr>
          <a:xfrm>
            <a:off x="363675" y="268425"/>
            <a:ext cx="8485800" cy="46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Times New Roman"/>
                <a:ea typeface="Times New Roman"/>
                <a:cs typeface="Times New Roman"/>
                <a:sym typeface="Times New Roman"/>
              </a:rPr>
              <a:t>Need Closer on the below Points </a:t>
            </a:r>
            <a:endParaRPr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2000" b="1" u="sng">
                <a:latin typeface="Times New Roman"/>
                <a:ea typeface="Times New Roman"/>
                <a:cs typeface="Times New Roman"/>
                <a:sym typeface="Times New Roman"/>
              </a:rPr>
              <a:t>Designation Update :</a:t>
            </a:r>
            <a:endParaRPr sz="2000" b="1" u="sng">
              <a:latin typeface="Times New Roman"/>
              <a:ea typeface="Times New Roman"/>
              <a:cs typeface="Times New Roman"/>
              <a:sym typeface="Times New Roman"/>
            </a:endParaRPr>
          </a:p>
          <a:p>
            <a:pPr marL="0" lvl="0" indent="0" algn="l" rtl="0">
              <a:spcBef>
                <a:spcPts val="0"/>
              </a:spcBef>
              <a:spcAft>
                <a:spcPts val="0"/>
              </a:spcAft>
              <a:buNone/>
            </a:pPr>
            <a:r>
              <a:rPr lang="en" sz="2000">
                <a:solidFill>
                  <a:schemeClr val="lt1"/>
                </a:solidFill>
                <a:latin typeface="Times New Roman"/>
                <a:ea typeface="Times New Roman"/>
                <a:cs typeface="Times New Roman"/>
                <a:sym typeface="Times New Roman"/>
              </a:rPr>
              <a:t>This is important to update as the current designation are not up to the market standards. Most of the designation are Skills.</a:t>
            </a:r>
            <a:endParaRPr sz="20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2000" b="1" u="sng">
                <a:latin typeface="Times New Roman"/>
                <a:ea typeface="Times New Roman"/>
                <a:cs typeface="Times New Roman"/>
                <a:sym typeface="Times New Roman"/>
              </a:rPr>
              <a:t>KRAs &amp; KPIs :</a:t>
            </a:r>
            <a:endParaRPr sz="2000" b="1" u="sng">
              <a:latin typeface="Times New Roman"/>
              <a:ea typeface="Times New Roman"/>
              <a:cs typeface="Times New Roman"/>
              <a:sym typeface="Times New Roman"/>
            </a:endParaRPr>
          </a:p>
          <a:p>
            <a:pPr marL="0" lvl="0" indent="0" algn="just" rtl="0">
              <a:spcBef>
                <a:spcPts val="0"/>
              </a:spcBef>
              <a:spcAft>
                <a:spcPts val="0"/>
              </a:spcAft>
              <a:buNone/>
            </a:pPr>
            <a:r>
              <a:rPr lang="en" sz="2000">
                <a:solidFill>
                  <a:schemeClr val="lt1"/>
                </a:solidFill>
                <a:latin typeface="Times New Roman"/>
                <a:ea typeface="Times New Roman"/>
                <a:cs typeface="Times New Roman"/>
                <a:sym typeface="Times New Roman"/>
              </a:rPr>
              <a:t>This is important to be shared with Each and every team member so that they are clear as to what is expected from them. Quarter reviews of the KPIs will be conducted and a rating will be issued to each team member and will be shared with them so that they can improve on the areas in which they have scored less. </a:t>
            </a:r>
            <a:r>
              <a:rPr lang="en" sz="2000">
                <a:solidFill>
                  <a:srgbClr val="FF0000"/>
                </a:solidFill>
                <a:latin typeface="Times New Roman"/>
                <a:ea typeface="Times New Roman"/>
                <a:cs typeface="Times New Roman"/>
                <a:sym typeface="Times New Roman"/>
              </a:rPr>
              <a:t>Suming of all the 4 Quarter</a:t>
            </a:r>
            <a:r>
              <a:rPr lang="en" sz="2000">
                <a:solidFill>
                  <a:schemeClr val="lt1"/>
                </a:solidFill>
                <a:latin typeface="Times New Roman"/>
                <a:ea typeface="Times New Roman"/>
                <a:cs typeface="Times New Roman"/>
                <a:sym typeface="Times New Roman"/>
              </a:rPr>
              <a:t> will give us a final rating for the appraisal in </a:t>
            </a:r>
            <a:r>
              <a:rPr lang="en" sz="2000">
                <a:solidFill>
                  <a:srgbClr val="FF0000"/>
                </a:solidFill>
                <a:latin typeface="Times New Roman"/>
                <a:ea typeface="Times New Roman"/>
                <a:cs typeface="Times New Roman"/>
                <a:sym typeface="Times New Roman"/>
              </a:rPr>
              <a:t>April 2021.</a:t>
            </a:r>
            <a:endParaRPr sz="2000">
              <a:solidFill>
                <a:srgbClr val="FF0000"/>
              </a:solidFill>
              <a:latin typeface="Times New Roman"/>
              <a:ea typeface="Times New Roman"/>
              <a:cs typeface="Times New Roman"/>
              <a:sym typeface="Times New Roman"/>
            </a:endParaRPr>
          </a:p>
        </p:txBody>
      </p:sp>
      <p:sp>
        <p:nvSpPr>
          <p:cNvPr id="155" name="Google Shape;155;p23"/>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59"/>
        <p:cNvGrpSpPr/>
        <p:nvPr/>
      </p:nvGrpSpPr>
      <p:grpSpPr>
        <a:xfrm>
          <a:off x="0" y="0"/>
          <a:ext cx="0" cy="0"/>
          <a:chOff x="0" y="0"/>
          <a:chExt cx="0" cy="0"/>
        </a:xfrm>
      </p:grpSpPr>
      <p:sp>
        <p:nvSpPr>
          <p:cNvPr id="160" name="Google Shape;160;p24"/>
          <p:cNvSpPr txBox="1"/>
          <p:nvPr/>
        </p:nvSpPr>
        <p:spPr>
          <a:xfrm>
            <a:off x="0" y="29525"/>
            <a:ext cx="9047400" cy="48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Times New Roman"/>
                <a:ea typeface="Times New Roman"/>
                <a:cs typeface="Times New Roman"/>
                <a:sym typeface="Times New Roman"/>
              </a:rPr>
              <a:t>New Seating Arrangement - </a:t>
            </a:r>
            <a:endParaRPr sz="2400" b="1">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sz="1200" b="1">
                <a:solidFill>
                  <a:srgbClr val="FFFFFF"/>
                </a:solidFill>
                <a:latin typeface="Times New Roman"/>
                <a:ea typeface="Times New Roman"/>
                <a:cs typeface="Times New Roman"/>
                <a:sym typeface="Times New Roman"/>
              </a:rPr>
              <a:t>As per there Groups - API/CMS/Search/Frontend/Node/php/Project/Product/Design/QA</a:t>
            </a:r>
            <a:endParaRPr sz="12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200" b="1">
              <a:solidFill>
                <a:schemeClr val="lt1"/>
              </a:solidFill>
              <a:latin typeface="Times New Roman"/>
              <a:ea typeface="Times New Roman"/>
              <a:cs typeface="Times New Roman"/>
              <a:sym typeface="Times New Roman"/>
            </a:endParaRPr>
          </a:p>
          <a:p>
            <a:pPr marL="0" lvl="0" indent="0" algn="just" rtl="0">
              <a:spcBef>
                <a:spcPts val="0"/>
              </a:spcBef>
              <a:spcAft>
                <a:spcPts val="0"/>
              </a:spcAft>
              <a:buNone/>
            </a:pPr>
            <a:endParaRPr sz="2000">
              <a:solidFill>
                <a:srgbClr val="FF0000"/>
              </a:solidFill>
              <a:latin typeface="Times New Roman"/>
              <a:ea typeface="Times New Roman"/>
              <a:cs typeface="Times New Roman"/>
              <a:sym typeface="Times New Roman"/>
            </a:endParaRPr>
          </a:p>
        </p:txBody>
      </p:sp>
      <p:sp>
        <p:nvSpPr>
          <p:cNvPr id="161" name="Google Shape;161;p24"/>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55900B82-58FB-BE4E-A7DC-816D0EBDA76F}"/>
              </a:ext>
            </a:extLst>
          </p:cNvPr>
          <p:cNvGraphicFramePr>
            <a:graphicFrameLocks noGrp="1"/>
          </p:cNvGraphicFramePr>
          <p:nvPr>
            <p:extLst>
              <p:ext uri="{D42A27DB-BD31-4B8C-83A1-F6EECF244321}">
                <p14:modId xmlns:p14="http://schemas.microsoft.com/office/powerpoint/2010/main" val="2510110792"/>
              </p:ext>
            </p:extLst>
          </p:nvPr>
        </p:nvGraphicFramePr>
        <p:xfrm>
          <a:off x="212035" y="1060174"/>
          <a:ext cx="8620117" cy="3511830"/>
        </p:xfrm>
        <a:graphic>
          <a:graphicData uri="http://schemas.openxmlformats.org/drawingml/2006/table">
            <a:tbl>
              <a:tblPr/>
              <a:tblGrid>
                <a:gridCol w="1466987">
                  <a:extLst>
                    <a:ext uri="{9D8B030D-6E8A-4147-A177-3AD203B41FA5}">
                      <a16:colId xmlns:a16="http://schemas.microsoft.com/office/drawing/2014/main" val="2123346536"/>
                    </a:ext>
                  </a:extLst>
                </a:gridCol>
                <a:gridCol w="1307124">
                  <a:extLst>
                    <a:ext uri="{9D8B030D-6E8A-4147-A177-3AD203B41FA5}">
                      <a16:colId xmlns:a16="http://schemas.microsoft.com/office/drawing/2014/main" val="49707009"/>
                    </a:ext>
                  </a:extLst>
                </a:gridCol>
                <a:gridCol w="993665">
                  <a:extLst>
                    <a:ext uri="{9D8B030D-6E8A-4147-A177-3AD203B41FA5}">
                      <a16:colId xmlns:a16="http://schemas.microsoft.com/office/drawing/2014/main" val="628272616"/>
                    </a:ext>
                  </a:extLst>
                </a:gridCol>
                <a:gridCol w="1673870">
                  <a:extLst>
                    <a:ext uri="{9D8B030D-6E8A-4147-A177-3AD203B41FA5}">
                      <a16:colId xmlns:a16="http://schemas.microsoft.com/office/drawing/2014/main" val="1146112802"/>
                    </a:ext>
                  </a:extLst>
                </a:gridCol>
                <a:gridCol w="1542216">
                  <a:extLst>
                    <a:ext uri="{9D8B030D-6E8A-4147-A177-3AD203B41FA5}">
                      <a16:colId xmlns:a16="http://schemas.microsoft.com/office/drawing/2014/main" val="2481898589"/>
                    </a:ext>
                  </a:extLst>
                </a:gridCol>
                <a:gridCol w="1636255">
                  <a:extLst>
                    <a:ext uri="{9D8B030D-6E8A-4147-A177-3AD203B41FA5}">
                      <a16:colId xmlns:a16="http://schemas.microsoft.com/office/drawing/2014/main" val="2094811291"/>
                    </a:ext>
                  </a:extLst>
                </a:gridCol>
              </a:tblGrid>
              <a:tr h="351183">
                <a:tc rowSpan="3" gridSpan="2">
                  <a:txBody>
                    <a:bodyPr/>
                    <a:lstStyle/>
                    <a:p>
                      <a:pPr algn="ctr" rtl="0" fontAlgn="ctr"/>
                      <a:r>
                        <a:rPr lang="en-IN" sz="1400" b="1" dirty="0">
                          <a:effectLst/>
                        </a:rPr>
                        <a:t>CEO</a:t>
                      </a:r>
                    </a:p>
                  </a:txBody>
                  <a:tcPr marL="27889" marR="27889" marT="18593" marB="18593"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rowSpan="3" hMerge="1">
                  <a:txBody>
                    <a:bodyPr/>
                    <a:lstStyle/>
                    <a:p>
                      <a:endParaRPr lang="en-US"/>
                    </a:p>
                  </a:txBody>
                  <a:tcPr/>
                </a:tc>
                <a:tc gridSpan="4">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2726588"/>
                  </a:ext>
                </a:extLst>
              </a:tr>
              <a:tr h="351183">
                <a:tc gridSpan="2" vMerge="1">
                  <a:txBody>
                    <a:bodyPr/>
                    <a:lstStyle/>
                    <a:p>
                      <a:endParaRPr lang="en-US"/>
                    </a:p>
                  </a:txBody>
                  <a:tcPr/>
                </a:tc>
                <a:tc hMerge="1" vMerge="1">
                  <a:txBody>
                    <a:bodyPr/>
                    <a:lstStyle/>
                    <a:p>
                      <a:endParaRPr lang="en-US"/>
                    </a:p>
                  </a:txBody>
                  <a:tcPr/>
                </a:tc>
                <a:tc rowSpan="9">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IN" sz="1400" dirty="0">
                          <a:effectLst/>
                        </a:rPr>
                        <a:t>Core Team</a:t>
                      </a: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2595934"/>
                  </a:ext>
                </a:extLst>
              </a:tr>
              <a:tr h="351183">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27422755"/>
                  </a:ext>
                </a:extLst>
              </a:tr>
              <a:tr h="351183">
                <a:tc gridSpan="2">
                  <a:txBody>
                    <a:bodyPr/>
                    <a:lstStyle/>
                    <a:p>
                      <a:pPr rtl="0" fontAlgn="b"/>
                      <a:endParaRPr lang="en-IN" sz="140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vMerge="1">
                  <a:txBody>
                    <a:bodyPr/>
                    <a:lstStyle/>
                    <a:p>
                      <a:endParaRPr lang="en-US"/>
                    </a:p>
                  </a:txBody>
                  <a:tcPr/>
                </a:tc>
                <a:tc gridSpan="3">
                  <a:txBody>
                    <a:bodyPr/>
                    <a:lstStyle/>
                    <a:p>
                      <a:pPr rtl="0" fontAlgn="b"/>
                      <a:endParaRPr lang="en-IN" sz="140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433891"/>
                  </a:ext>
                </a:extLst>
              </a:tr>
              <a:tr h="351183">
                <a:tc>
                  <a:txBody>
                    <a:bodyPr/>
                    <a:lstStyle/>
                    <a:p>
                      <a:pPr algn="ctr" rtl="0" fontAlgn="b"/>
                      <a:r>
                        <a:rPr lang="en-IN" sz="1400" dirty="0">
                          <a:effectLst/>
                        </a:rPr>
                        <a:t>Design</a:t>
                      </a:r>
                    </a:p>
                  </a:txBody>
                  <a:tcPr marL="27889" marR="27889" marT="18593" marB="18593"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IN" sz="1400" dirty="0">
                          <a:effectLst/>
                        </a:rPr>
                        <a:t>Design</a:t>
                      </a: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vMerge="1">
                  <a:txBody>
                    <a:bodyPr/>
                    <a:lstStyle/>
                    <a:p>
                      <a:endParaRPr lang="en-US"/>
                    </a:p>
                  </a:txBody>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IN" sz="1400" dirty="0">
                          <a:effectLst/>
                        </a:rPr>
                        <a:t>Frontend Team</a:t>
                      </a: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11644613"/>
                  </a:ext>
                </a:extLst>
              </a:tr>
              <a:tr h="351183">
                <a:tc>
                  <a:txBody>
                    <a:bodyPr/>
                    <a:lstStyle/>
                    <a:p>
                      <a:pPr algn="ctr" rtl="0" fontAlgn="b"/>
                      <a:r>
                        <a:rPr lang="en-IN" sz="1400">
                          <a:effectLst/>
                        </a:rPr>
                        <a:t>QA</a:t>
                      </a:r>
                    </a:p>
                  </a:txBody>
                  <a:tcPr marL="27889" marR="27889" marT="18593" marB="18593"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IN" sz="1400" dirty="0">
                          <a:effectLst/>
                        </a:rPr>
                        <a:t>QA</a:t>
                      </a: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vMerge="1">
                  <a:txBody>
                    <a:bodyPr/>
                    <a:lstStyle/>
                    <a:p>
                      <a:endParaRPr lang="en-US"/>
                    </a:p>
                  </a:txBody>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45266072"/>
                  </a:ext>
                </a:extLst>
              </a:tr>
              <a:tr h="351183">
                <a:tc gridSpan="2">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vMerge="1">
                  <a:txBody>
                    <a:bodyPr/>
                    <a:lstStyle/>
                    <a:p>
                      <a:endParaRPr lang="en-US"/>
                    </a:p>
                  </a:txBody>
                  <a:tcPr/>
                </a:tc>
                <a:tc gridSpan="3">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66590173"/>
                  </a:ext>
                </a:extLst>
              </a:tr>
              <a:tr h="351183">
                <a:tc>
                  <a:txBody>
                    <a:bodyPr/>
                    <a:lstStyle/>
                    <a:p>
                      <a:pPr algn="ctr" rtl="0" fontAlgn="b"/>
                      <a:r>
                        <a:rPr lang="en-IN" sz="1400" dirty="0">
                          <a:effectLst/>
                        </a:rPr>
                        <a:t>App Team</a:t>
                      </a:r>
                    </a:p>
                  </a:txBody>
                  <a:tcPr marL="27889" marR="27889" marT="18593" marB="18593"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vMerge="1">
                  <a:txBody>
                    <a:bodyPr/>
                    <a:lstStyle/>
                    <a:p>
                      <a:endParaRPr lang="en-US"/>
                    </a:p>
                  </a:txBody>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IN" sz="1400" dirty="0">
                          <a:effectLst/>
                        </a:rPr>
                        <a:t>Backend Team</a:t>
                      </a: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93119816"/>
                  </a:ext>
                </a:extLst>
              </a:tr>
              <a:tr h="351183">
                <a:tc>
                  <a:txBody>
                    <a:bodyPr/>
                    <a:lstStyle/>
                    <a:p>
                      <a:pPr algn="ctr" rtl="0" fontAlgn="b"/>
                      <a:endParaRPr lang="en-IN" sz="1400">
                        <a:effectLst/>
                      </a:endParaRPr>
                    </a:p>
                  </a:txBody>
                  <a:tcPr marL="27889" marR="27889" marT="18593" marB="18593"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vMerge="1">
                  <a:txBody>
                    <a:bodyPr/>
                    <a:lstStyle/>
                    <a:p>
                      <a:endParaRPr lang="en-US"/>
                    </a:p>
                  </a:txBody>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25864944"/>
                  </a:ext>
                </a:extLst>
              </a:tr>
              <a:tr h="351183">
                <a:tc gridSpan="2">
                  <a:txBody>
                    <a:bodyPr/>
                    <a:lstStyle/>
                    <a:p>
                      <a:pPr rtl="0" fontAlgn="b"/>
                      <a:endParaRPr lang="en-IN" sz="140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vMerge="1">
                  <a:txBody>
                    <a:bodyPr/>
                    <a:lstStyle/>
                    <a:p>
                      <a:endParaRPr lang="en-US"/>
                    </a:p>
                  </a:txBody>
                  <a:tcPr/>
                </a:tc>
                <a:tc gridSpan="3">
                  <a:txBody>
                    <a:bodyPr/>
                    <a:lstStyle/>
                    <a:p>
                      <a:pPr rtl="0" fontAlgn="b"/>
                      <a:endParaRPr lang="en-IN" sz="1400" dirty="0">
                        <a:effectLst/>
                      </a:endParaRPr>
                    </a:p>
                  </a:txBody>
                  <a:tcPr marL="27889" marR="27889" marT="18593" marB="1859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CE5C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215093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67"/>
        <p:cNvGrpSpPr/>
        <p:nvPr/>
      </p:nvGrpSpPr>
      <p:grpSpPr>
        <a:xfrm>
          <a:off x="0" y="0"/>
          <a:ext cx="0" cy="0"/>
          <a:chOff x="0" y="0"/>
          <a:chExt cx="0" cy="0"/>
        </a:xfrm>
      </p:grpSpPr>
      <p:sp>
        <p:nvSpPr>
          <p:cNvPr id="171" name="Google Shape;171;p25"/>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pic>
        <p:nvPicPr>
          <p:cNvPr id="172" name="Google Shape;172;p25"/>
          <p:cNvPicPr preferRelativeResize="0"/>
          <p:nvPr/>
        </p:nvPicPr>
        <p:blipFill>
          <a:blip r:embed="rId3">
            <a:alphaModFix amt="47000"/>
          </a:blip>
          <a:stretch>
            <a:fillRect/>
          </a:stretch>
        </p:blipFill>
        <p:spPr>
          <a:xfrm>
            <a:off x="2571750" y="372325"/>
            <a:ext cx="3212525" cy="367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62"/>
        <p:cNvGrpSpPr/>
        <p:nvPr/>
      </p:nvGrpSpPr>
      <p:grpSpPr>
        <a:xfrm>
          <a:off x="0" y="0"/>
          <a:ext cx="0" cy="0"/>
          <a:chOff x="0" y="0"/>
          <a:chExt cx="0" cy="0"/>
        </a:xfrm>
      </p:grpSpPr>
      <p:graphicFrame>
        <p:nvGraphicFramePr>
          <p:cNvPr id="66" name="Google Shape;66;p14"/>
          <p:cNvGraphicFramePr/>
          <p:nvPr/>
        </p:nvGraphicFramePr>
        <p:xfrm>
          <a:off x="749025" y="1225275"/>
          <a:ext cx="7927350" cy="3121575"/>
        </p:xfrm>
        <a:graphic>
          <a:graphicData uri="http://schemas.openxmlformats.org/drawingml/2006/table">
            <a:tbl>
              <a:tblPr>
                <a:noFill/>
                <a:tableStyleId>{1A23C772-C1A2-47A0-A4FD-1A38F575BB7C}</a:tableStyleId>
              </a:tblPr>
              <a:tblGrid>
                <a:gridCol w="2642450">
                  <a:extLst>
                    <a:ext uri="{9D8B030D-6E8A-4147-A177-3AD203B41FA5}">
                      <a16:colId xmlns:a16="http://schemas.microsoft.com/office/drawing/2014/main" val="20000"/>
                    </a:ext>
                  </a:extLst>
                </a:gridCol>
                <a:gridCol w="2642450">
                  <a:extLst>
                    <a:ext uri="{9D8B030D-6E8A-4147-A177-3AD203B41FA5}">
                      <a16:colId xmlns:a16="http://schemas.microsoft.com/office/drawing/2014/main" val="20001"/>
                    </a:ext>
                  </a:extLst>
                </a:gridCol>
                <a:gridCol w="2642450">
                  <a:extLst>
                    <a:ext uri="{9D8B030D-6E8A-4147-A177-3AD203B41FA5}">
                      <a16:colId xmlns:a16="http://schemas.microsoft.com/office/drawing/2014/main" val="20002"/>
                    </a:ext>
                  </a:extLst>
                </a:gridCol>
              </a:tblGrid>
              <a:tr h="1040525">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Helpful </a:t>
                      </a:r>
                      <a:endParaRPr/>
                    </a:p>
                  </a:txBody>
                  <a:tcPr marL="91425" marR="91425" marT="91425" marB="91425" anchor="ctr">
                    <a:solidFill>
                      <a:srgbClr val="B6D7A8"/>
                    </a:solidFill>
                  </a:tcPr>
                </a:tc>
                <a:tc>
                  <a:txBody>
                    <a:bodyPr/>
                    <a:lstStyle/>
                    <a:p>
                      <a:pPr marL="0" lvl="0" indent="0" algn="ctr" rtl="0">
                        <a:spcBef>
                          <a:spcPts val="0"/>
                        </a:spcBef>
                        <a:spcAft>
                          <a:spcPts val="0"/>
                        </a:spcAft>
                        <a:buNone/>
                      </a:pPr>
                      <a:r>
                        <a:rPr lang="en"/>
                        <a:t>Harmful</a:t>
                      </a:r>
                      <a:endParaRPr/>
                    </a:p>
                  </a:txBody>
                  <a:tcPr marL="91425" marR="91425" marT="91425" marB="91425" anchor="ctr">
                    <a:solidFill>
                      <a:srgbClr val="B6D7A8"/>
                    </a:solidFill>
                  </a:tcPr>
                </a:tc>
                <a:extLst>
                  <a:ext uri="{0D108BD9-81ED-4DB2-BD59-A6C34878D82A}">
                    <a16:rowId xmlns:a16="http://schemas.microsoft.com/office/drawing/2014/main" val="10000"/>
                  </a:ext>
                </a:extLst>
              </a:tr>
              <a:tr h="1040525">
                <a:tc>
                  <a:txBody>
                    <a:bodyPr/>
                    <a:lstStyle/>
                    <a:p>
                      <a:pPr marL="0" lvl="0" indent="0" algn="ctr" rtl="0">
                        <a:spcBef>
                          <a:spcPts val="0"/>
                        </a:spcBef>
                        <a:spcAft>
                          <a:spcPts val="0"/>
                        </a:spcAft>
                        <a:buNone/>
                      </a:pPr>
                      <a:r>
                        <a:rPr lang="en"/>
                        <a:t>Internal</a:t>
                      </a:r>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sz="2400"/>
                        <a:t>S</a:t>
                      </a:r>
                      <a:r>
                        <a:rPr lang="en"/>
                        <a:t>trengths</a:t>
                      </a:r>
                      <a:endParaRPr/>
                    </a:p>
                  </a:txBody>
                  <a:tcPr marL="91425" marR="91425" marT="91425" marB="91425" anchor="ctr"/>
                </a:tc>
                <a:tc>
                  <a:txBody>
                    <a:bodyPr/>
                    <a:lstStyle/>
                    <a:p>
                      <a:pPr marL="0" lvl="0" indent="0" algn="ctr" rtl="0">
                        <a:spcBef>
                          <a:spcPts val="0"/>
                        </a:spcBef>
                        <a:spcAft>
                          <a:spcPts val="0"/>
                        </a:spcAft>
                        <a:buNone/>
                      </a:pPr>
                      <a:r>
                        <a:rPr lang="en" sz="2400"/>
                        <a:t>W</a:t>
                      </a:r>
                      <a:r>
                        <a:rPr lang="en"/>
                        <a:t>eaknesses</a:t>
                      </a:r>
                      <a:endParaRPr/>
                    </a:p>
                  </a:txBody>
                  <a:tcPr marL="91425" marR="91425" marT="91425" marB="91425" anchor="ctr"/>
                </a:tc>
                <a:extLst>
                  <a:ext uri="{0D108BD9-81ED-4DB2-BD59-A6C34878D82A}">
                    <a16:rowId xmlns:a16="http://schemas.microsoft.com/office/drawing/2014/main" val="10001"/>
                  </a:ext>
                </a:extLst>
              </a:tr>
              <a:tr h="1040525">
                <a:tc>
                  <a:txBody>
                    <a:bodyPr/>
                    <a:lstStyle/>
                    <a:p>
                      <a:pPr marL="0" lvl="0" indent="0" algn="ctr" rtl="0">
                        <a:spcBef>
                          <a:spcPts val="0"/>
                        </a:spcBef>
                        <a:spcAft>
                          <a:spcPts val="0"/>
                        </a:spcAft>
                        <a:buNone/>
                      </a:pPr>
                      <a:r>
                        <a:rPr lang="en"/>
                        <a:t>External</a:t>
                      </a:r>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sz="2400"/>
                        <a:t>O</a:t>
                      </a:r>
                      <a:r>
                        <a:rPr lang="en"/>
                        <a:t>pportunities</a:t>
                      </a:r>
                      <a:endParaRPr/>
                    </a:p>
                  </a:txBody>
                  <a:tcPr marL="91425" marR="91425" marT="91425" marB="91425" anchor="ctr"/>
                </a:tc>
                <a:tc>
                  <a:txBody>
                    <a:bodyPr/>
                    <a:lstStyle/>
                    <a:p>
                      <a:pPr marL="0" lvl="0" indent="0" algn="ctr" rtl="0">
                        <a:spcBef>
                          <a:spcPts val="0"/>
                        </a:spcBef>
                        <a:spcAft>
                          <a:spcPts val="0"/>
                        </a:spcAft>
                        <a:buNone/>
                      </a:pPr>
                      <a:r>
                        <a:rPr lang="en" sz="2400"/>
                        <a:t>T</a:t>
                      </a:r>
                      <a:r>
                        <a:rPr lang="en"/>
                        <a:t>hreats</a:t>
                      </a:r>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67" name="Google Shape;67;p14"/>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71"/>
        <p:cNvGrpSpPr/>
        <p:nvPr/>
      </p:nvGrpSpPr>
      <p:grpSpPr>
        <a:xfrm>
          <a:off x="0" y="0"/>
          <a:ext cx="0" cy="0"/>
          <a:chOff x="0" y="0"/>
          <a:chExt cx="0" cy="0"/>
        </a:xfrm>
      </p:grpSpPr>
      <p:sp>
        <p:nvSpPr>
          <p:cNvPr id="75" name="Google Shape;75;p15"/>
          <p:cNvSpPr txBox="1"/>
          <p:nvPr/>
        </p:nvSpPr>
        <p:spPr>
          <a:xfrm>
            <a:off x="112575" y="222637"/>
            <a:ext cx="8864448" cy="41896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dirty="0">
                <a:solidFill>
                  <a:srgbClr val="FFFFFF"/>
                </a:solidFill>
                <a:latin typeface="Times New Roman"/>
                <a:ea typeface="Times New Roman"/>
                <a:cs typeface="Times New Roman"/>
                <a:sym typeface="Times New Roman"/>
              </a:rPr>
              <a:t>Summary :</a:t>
            </a:r>
            <a:endParaRPr sz="24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2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2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sz="1800" dirty="0">
                <a:solidFill>
                  <a:srgbClr val="FFFFFF"/>
                </a:solidFill>
                <a:latin typeface="Times New Roman"/>
                <a:ea typeface="Times New Roman"/>
                <a:cs typeface="Times New Roman"/>
                <a:sym typeface="Times New Roman"/>
              </a:rPr>
              <a:t>Based on the one on one discussion with the team members, I have listed </a:t>
            </a: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sz="1800" dirty="0">
                <a:solidFill>
                  <a:srgbClr val="FFFFFF"/>
                </a:solidFill>
                <a:latin typeface="Times New Roman"/>
                <a:ea typeface="Times New Roman"/>
                <a:cs typeface="Times New Roman"/>
                <a:sym typeface="Times New Roman"/>
              </a:rPr>
              <a:t>the SWOT details for our tech Team. </a:t>
            </a: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sz="1800" dirty="0">
                <a:solidFill>
                  <a:srgbClr val="FFFFFF"/>
                </a:solidFill>
                <a:latin typeface="Times New Roman"/>
                <a:ea typeface="Times New Roman"/>
                <a:cs typeface="Times New Roman"/>
                <a:sym typeface="Times New Roman"/>
              </a:rPr>
              <a:t>This will also be carried out as a team building activity to know more SWOT.</a:t>
            </a: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sz="1800" dirty="0">
                <a:solidFill>
                  <a:srgbClr val="FFFFFF"/>
                </a:solidFill>
                <a:latin typeface="Times New Roman"/>
                <a:ea typeface="Times New Roman"/>
                <a:cs typeface="Times New Roman"/>
                <a:sym typeface="Times New Roman"/>
              </a:rPr>
              <a:t>Time to check the SWOT Analysis….. </a:t>
            </a: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sz="1800" dirty="0">
                <a:solidFill>
                  <a:srgbClr val="FFFFFF"/>
                </a:solidFill>
                <a:latin typeface="Times New Roman"/>
                <a:ea typeface="Times New Roman"/>
                <a:cs typeface="Times New Roman"/>
                <a:sym typeface="Times New Roman"/>
              </a:rPr>
              <a:t>Let’s </a:t>
            </a:r>
            <a:r>
              <a:rPr lang="en" sz="1800" dirty="0" err="1">
                <a:solidFill>
                  <a:srgbClr val="FFFFFF"/>
                </a:solidFill>
                <a:latin typeface="Times New Roman"/>
                <a:ea typeface="Times New Roman"/>
                <a:cs typeface="Times New Roman"/>
                <a:sym typeface="Times New Roman"/>
              </a:rPr>
              <a:t>Goooooooooooo</a:t>
            </a:r>
            <a:r>
              <a:rPr lang="en" sz="1800" dirty="0">
                <a:solidFill>
                  <a:srgbClr val="FFFFFF"/>
                </a:solidFill>
                <a:latin typeface="Times New Roman"/>
                <a:ea typeface="Times New Roman"/>
                <a:cs typeface="Times New Roman"/>
                <a:sym typeface="Times New Roman"/>
              </a:rPr>
              <a:t>………..</a:t>
            </a:r>
            <a:endParaRPr sz="18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200"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200" dirty="0">
              <a:solidFill>
                <a:srgbClr val="FFFFFF"/>
              </a:solidFill>
              <a:latin typeface="Times New Roman"/>
              <a:ea typeface="Times New Roman"/>
              <a:cs typeface="Times New Roman"/>
              <a:sym typeface="Times New Roman"/>
            </a:endParaRPr>
          </a:p>
        </p:txBody>
      </p:sp>
      <p:pic>
        <p:nvPicPr>
          <p:cNvPr id="76" name="Google Shape;76;p15"/>
          <p:cNvPicPr preferRelativeResize="0"/>
          <p:nvPr/>
        </p:nvPicPr>
        <p:blipFill>
          <a:blip r:embed="rId3">
            <a:alphaModFix/>
          </a:blip>
          <a:stretch>
            <a:fillRect/>
          </a:stretch>
        </p:blipFill>
        <p:spPr>
          <a:xfrm>
            <a:off x="5862250" y="1908075"/>
            <a:ext cx="3186550" cy="2351800"/>
          </a:xfrm>
          <a:prstGeom prst="rect">
            <a:avLst/>
          </a:prstGeom>
          <a:noFill/>
          <a:ln>
            <a:noFill/>
          </a:ln>
        </p:spPr>
      </p:pic>
      <p:sp>
        <p:nvSpPr>
          <p:cNvPr id="77" name="Google Shape;77;p15"/>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81"/>
        <p:cNvGrpSpPr/>
        <p:nvPr/>
      </p:nvGrpSpPr>
      <p:grpSpPr>
        <a:xfrm>
          <a:off x="0" y="0"/>
          <a:ext cx="0" cy="0"/>
          <a:chOff x="0" y="0"/>
          <a:chExt cx="0" cy="0"/>
        </a:xfrm>
      </p:grpSpPr>
      <p:sp>
        <p:nvSpPr>
          <p:cNvPr id="82" name="Google Shape;82;p16"/>
          <p:cNvSpPr txBox="1"/>
          <p:nvPr/>
        </p:nvSpPr>
        <p:spPr>
          <a:xfrm>
            <a:off x="527200" y="285725"/>
            <a:ext cx="467700" cy="752700"/>
          </a:xfrm>
          <a:prstGeom prst="rect">
            <a:avLst/>
          </a:prstGeom>
          <a:noFill/>
          <a:ln>
            <a:noFill/>
          </a:ln>
          <a:effectLst>
            <a:outerShdw dist="9525" algn="bl" rotWithShape="0">
              <a:srgbClr val="000000"/>
            </a:outerShdw>
            <a:reflection stA="24000" endPos="1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sz="4000"/>
              <a:t>S</a:t>
            </a:r>
            <a:endParaRPr sz="4000"/>
          </a:p>
        </p:txBody>
      </p:sp>
      <p:grpSp>
        <p:nvGrpSpPr>
          <p:cNvPr id="83" name="Google Shape;83;p16"/>
          <p:cNvGrpSpPr/>
          <p:nvPr/>
        </p:nvGrpSpPr>
        <p:grpSpPr>
          <a:xfrm>
            <a:off x="188954" y="176885"/>
            <a:ext cx="3947286" cy="2031084"/>
            <a:chOff x="2109950" y="825725"/>
            <a:chExt cx="3550675" cy="1574850"/>
          </a:xfrm>
        </p:grpSpPr>
        <p:pic>
          <p:nvPicPr>
            <p:cNvPr id="84" name="Google Shape;84;p16"/>
            <p:cNvPicPr preferRelativeResize="0"/>
            <p:nvPr/>
          </p:nvPicPr>
          <p:blipFill rotWithShape="1">
            <a:blip r:embed="rId3">
              <a:alphaModFix/>
            </a:blip>
            <a:srcRect t="-351"/>
            <a:stretch/>
          </p:blipFill>
          <p:spPr>
            <a:xfrm>
              <a:off x="2109950" y="825725"/>
              <a:ext cx="3550675" cy="1574850"/>
            </a:xfrm>
            <a:prstGeom prst="rect">
              <a:avLst/>
            </a:prstGeom>
            <a:noFill/>
            <a:ln>
              <a:noFill/>
            </a:ln>
            <a:effectLst>
              <a:outerShdw blurRad="57150" dist="19050" dir="5400000" algn="bl" rotWithShape="0">
                <a:srgbClr val="B45F06">
                  <a:alpha val="46000"/>
                </a:srgbClr>
              </a:outerShdw>
              <a:reflection stA="66000" endPos="9000" dist="19050" dir="5400000" fadeDir="5400012" sy="-100000" algn="bl" rotWithShape="0"/>
            </a:effectLst>
          </p:spPr>
        </p:pic>
        <p:sp>
          <p:nvSpPr>
            <p:cNvPr id="85" name="Google Shape;85;p16"/>
            <p:cNvSpPr txBox="1"/>
            <p:nvPr/>
          </p:nvSpPr>
          <p:spPr>
            <a:xfrm>
              <a:off x="2993576" y="843035"/>
              <a:ext cx="2667000" cy="15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      Strengths</a:t>
              </a:r>
              <a:endParaRPr b="1">
                <a:solidFill>
                  <a:srgbClr val="FFFFFF"/>
                </a:solidFill>
              </a:endParaRPr>
            </a:p>
            <a:p>
              <a:pPr marL="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Fast Learner, Go getter, Down to earth. </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Great Energy.</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High on motivation.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Ready to take Responsibility.</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Want to Prove attitude.</a:t>
              </a:r>
              <a:endParaRPr>
                <a:solidFill>
                  <a:srgbClr val="FFFFFF"/>
                </a:solidFill>
              </a:endParaRPr>
            </a:p>
            <a:p>
              <a:pPr marL="0" lvl="0" indent="0" algn="l" rtl="0">
                <a:spcBef>
                  <a:spcPts val="0"/>
                </a:spcBef>
                <a:spcAft>
                  <a:spcPts val="0"/>
                </a:spcAft>
                <a:buNone/>
              </a:pPr>
              <a:endParaRPr/>
            </a:p>
          </p:txBody>
        </p:sp>
        <p:pic>
          <p:nvPicPr>
            <p:cNvPr id="86" name="Google Shape;86;p16"/>
            <p:cNvPicPr preferRelativeResize="0"/>
            <p:nvPr/>
          </p:nvPicPr>
          <p:blipFill>
            <a:blip r:embed="rId4">
              <a:alphaModFix/>
            </a:blip>
            <a:stretch>
              <a:fillRect/>
            </a:stretch>
          </p:blipFill>
          <p:spPr>
            <a:xfrm>
              <a:off x="2286600" y="1587115"/>
              <a:ext cx="706980" cy="749296"/>
            </a:xfrm>
            <a:prstGeom prst="rect">
              <a:avLst/>
            </a:prstGeom>
            <a:noFill/>
            <a:ln>
              <a:noFill/>
            </a:ln>
          </p:spPr>
        </p:pic>
      </p:grpSp>
      <p:grpSp>
        <p:nvGrpSpPr>
          <p:cNvPr id="87" name="Google Shape;87;p16"/>
          <p:cNvGrpSpPr/>
          <p:nvPr/>
        </p:nvGrpSpPr>
        <p:grpSpPr>
          <a:xfrm>
            <a:off x="158499" y="2632275"/>
            <a:ext cx="3947300" cy="2318411"/>
            <a:chOff x="723480" y="3023746"/>
            <a:chExt cx="3355407" cy="1849255"/>
          </a:xfrm>
        </p:grpSpPr>
        <p:pic>
          <p:nvPicPr>
            <p:cNvPr id="88" name="Google Shape;88;p16"/>
            <p:cNvPicPr preferRelativeResize="0"/>
            <p:nvPr/>
          </p:nvPicPr>
          <p:blipFill>
            <a:blip r:embed="rId5">
              <a:alphaModFix/>
            </a:blip>
            <a:stretch>
              <a:fillRect/>
            </a:stretch>
          </p:blipFill>
          <p:spPr>
            <a:xfrm>
              <a:off x="723480" y="3023746"/>
              <a:ext cx="3355407" cy="1841170"/>
            </a:xfrm>
            <a:prstGeom prst="rect">
              <a:avLst/>
            </a:prstGeom>
            <a:noFill/>
            <a:ln>
              <a:noFill/>
            </a:ln>
            <a:effectLst>
              <a:outerShdw blurRad="57150" dist="19050" dir="5400000" algn="bl" rotWithShape="0">
                <a:srgbClr val="B45F06">
                  <a:alpha val="46000"/>
                </a:srgbClr>
              </a:outerShdw>
              <a:reflection stA="66000" endPos="9000" dist="19050" dir="5400000" fadeDir="5400012" sy="-100000" algn="bl" rotWithShape="0"/>
            </a:effectLst>
          </p:spPr>
        </p:pic>
        <p:sp>
          <p:nvSpPr>
            <p:cNvPr id="89" name="Google Shape;89;p16"/>
            <p:cNvSpPr txBox="1"/>
            <p:nvPr/>
          </p:nvSpPr>
          <p:spPr>
            <a:xfrm>
              <a:off x="924825" y="3086150"/>
              <a:ext cx="521100" cy="752700"/>
            </a:xfrm>
            <a:prstGeom prst="rect">
              <a:avLst/>
            </a:prstGeom>
            <a:noFill/>
            <a:ln>
              <a:noFill/>
            </a:ln>
            <a:effectLst>
              <a:outerShdw dist="9525" algn="bl" rotWithShape="0">
                <a:srgbClr val="000000"/>
              </a:outerShdw>
              <a:reflection stA="24000" endPos="1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sz="4000"/>
                <a:t>O</a:t>
              </a:r>
              <a:endParaRPr sz="4000"/>
            </a:p>
          </p:txBody>
        </p:sp>
        <p:sp>
          <p:nvSpPr>
            <p:cNvPr id="90" name="Google Shape;90;p16"/>
            <p:cNvSpPr txBox="1"/>
            <p:nvPr/>
          </p:nvSpPr>
          <p:spPr>
            <a:xfrm>
              <a:off x="1597163" y="3066101"/>
              <a:ext cx="22914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       Opportunities</a:t>
              </a:r>
              <a:endParaRPr b="1"/>
            </a:p>
            <a:p>
              <a:pPr marL="457200" lvl="0" indent="-292100" algn="l" rtl="0">
                <a:spcBef>
                  <a:spcPts val="0"/>
                </a:spcBef>
                <a:spcAft>
                  <a:spcPts val="0"/>
                </a:spcAft>
                <a:buSzPts val="1000"/>
                <a:buAutoNum type="arabicPeriod"/>
              </a:pPr>
              <a:r>
                <a:rPr lang="en" sz="1000"/>
                <a:t>More Team bonding activities required.</a:t>
              </a:r>
              <a:endParaRPr sz="1000"/>
            </a:p>
            <a:p>
              <a:pPr marL="457200" lvl="0" indent="-292100" algn="l" rtl="0">
                <a:spcBef>
                  <a:spcPts val="0"/>
                </a:spcBef>
                <a:spcAft>
                  <a:spcPts val="0"/>
                </a:spcAft>
                <a:buSzPts val="1000"/>
                <a:buAutoNum type="arabicPeriod"/>
              </a:pPr>
              <a:r>
                <a:rPr lang="en" sz="1000"/>
                <a:t>Want to lead team.</a:t>
              </a:r>
              <a:endParaRPr sz="1000"/>
            </a:p>
            <a:p>
              <a:pPr marL="457200" lvl="0" indent="-292100" algn="l" rtl="0">
                <a:spcBef>
                  <a:spcPts val="0"/>
                </a:spcBef>
                <a:spcAft>
                  <a:spcPts val="0"/>
                </a:spcAft>
                <a:buSzPts val="1000"/>
                <a:buAutoNum type="arabicPeriod"/>
              </a:pPr>
              <a:r>
                <a:rPr lang="en" sz="1000"/>
                <a:t>Want to make changes to architecture for scaling.</a:t>
              </a:r>
              <a:endParaRPr sz="1000"/>
            </a:p>
            <a:p>
              <a:pPr marL="457200" lvl="0" indent="-292100" algn="l" rtl="0">
                <a:spcBef>
                  <a:spcPts val="0"/>
                </a:spcBef>
                <a:spcAft>
                  <a:spcPts val="0"/>
                </a:spcAft>
                <a:buSzPts val="1000"/>
                <a:buAutoNum type="arabicPeriod"/>
              </a:pPr>
              <a:r>
                <a:rPr lang="en" sz="1000"/>
                <a:t>Improving major component. </a:t>
              </a:r>
              <a:endParaRPr sz="1000"/>
            </a:p>
            <a:p>
              <a:pPr marL="457200" lvl="0" indent="-292100" algn="l" rtl="0">
                <a:spcBef>
                  <a:spcPts val="0"/>
                </a:spcBef>
                <a:spcAft>
                  <a:spcPts val="0"/>
                </a:spcAft>
                <a:buSzPts val="1000"/>
                <a:buAutoNum type="arabicPeriod"/>
              </a:pPr>
              <a:r>
                <a:rPr lang="en" sz="1000"/>
                <a:t>Static to Dynamic Shift.</a:t>
              </a:r>
              <a:endParaRPr sz="1000"/>
            </a:p>
            <a:p>
              <a:pPr marL="457200" lvl="0" indent="-292100" algn="l" rtl="0">
                <a:spcBef>
                  <a:spcPts val="0"/>
                </a:spcBef>
                <a:spcAft>
                  <a:spcPts val="0"/>
                </a:spcAft>
                <a:buSzPts val="1000"/>
                <a:buAutoNum type="arabicPeriod"/>
              </a:pPr>
              <a:r>
                <a:rPr lang="en" sz="1000"/>
                <a:t>Saturday should be no development or should have other activity like planning/grooming/upgrading etc or a holiday. Since 5 days are too heavily on coding and releasing.</a:t>
              </a:r>
              <a:endParaRPr sz="1000"/>
            </a:p>
            <a:p>
              <a:pPr marL="0" lvl="0" indent="0" algn="l" rtl="0">
                <a:spcBef>
                  <a:spcPts val="0"/>
                </a:spcBef>
                <a:spcAft>
                  <a:spcPts val="0"/>
                </a:spcAft>
                <a:buNone/>
              </a:pPr>
              <a:endParaRPr b="1"/>
            </a:p>
            <a:p>
              <a:pPr marL="0" lvl="0" indent="0" algn="l" rtl="0">
                <a:spcBef>
                  <a:spcPts val="0"/>
                </a:spcBef>
                <a:spcAft>
                  <a:spcPts val="0"/>
                </a:spcAft>
                <a:buNone/>
              </a:pPr>
              <a:endParaRPr b="1"/>
            </a:p>
          </p:txBody>
        </p:sp>
        <p:pic>
          <p:nvPicPr>
            <p:cNvPr id="91" name="Google Shape;91;p16"/>
            <p:cNvPicPr preferRelativeResize="0"/>
            <p:nvPr/>
          </p:nvPicPr>
          <p:blipFill>
            <a:blip r:embed="rId6">
              <a:alphaModFix/>
            </a:blip>
            <a:stretch>
              <a:fillRect/>
            </a:stretch>
          </p:blipFill>
          <p:spPr>
            <a:xfrm>
              <a:off x="851350" y="4076058"/>
              <a:ext cx="668049" cy="685743"/>
            </a:xfrm>
            <a:prstGeom prst="rect">
              <a:avLst/>
            </a:prstGeom>
            <a:noFill/>
            <a:ln>
              <a:noFill/>
            </a:ln>
          </p:spPr>
        </p:pic>
      </p:grpSp>
      <p:grpSp>
        <p:nvGrpSpPr>
          <p:cNvPr id="92" name="Google Shape;92;p16"/>
          <p:cNvGrpSpPr/>
          <p:nvPr/>
        </p:nvGrpSpPr>
        <p:grpSpPr>
          <a:xfrm>
            <a:off x="5152032" y="201870"/>
            <a:ext cx="3697022" cy="2034158"/>
            <a:chOff x="5186800" y="394875"/>
            <a:chExt cx="3269675" cy="1841200"/>
          </a:xfrm>
        </p:grpSpPr>
        <p:pic>
          <p:nvPicPr>
            <p:cNvPr id="93" name="Google Shape;93;p16"/>
            <p:cNvPicPr preferRelativeResize="0"/>
            <p:nvPr/>
          </p:nvPicPr>
          <p:blipFill>
            <a:blip r:embed="rId7">
              <a:alphaModFix/>
            </a:blip>
            <a:stretch>
              <a:fillRect/>
            </a:stretch>
          </p:blipFill>
          <p:spPr>
            <a:xfrm>
              <a:off x="5186800" y="394875"/>
              <a:ext cx="3269675" cy="1841175"/>
            </a:xfrm>
            <a:prstGeom prst="rect">
              <a:avLst/>
            </a:prstGeom>
            <a:noFill/>
            <a:ln>
              <a:noFill/>
            </a:ln>
            <a:effectLst>
              <a:outerShdw blurRad="57150" dist="19050" dir="5400000" algn="bl" rotWithShape="0">
                <a:srgbClr val="B45F06">
                  <a:alpha val="46000"/>
                </a:srgbClr>
              </a:outerShdw>
              <a:reflection stA="66000" endPos="9000" dist="19050" dir="5400000" fadeDir="5400012" sy="-100000" algn="bl" rotWithShape="0"/>
            </a:effectLst>
          </p:spPr>
        </p:pic>
        <p:sp>
          <p:nvSpPr>
            <p:cNvPr id="94" name="Google Shape;94;p16"/>
            <p:cNvSpPr txBox="1"/>
            <p:nvPr/>
          </p:nvSpPr>
          <p:spPr>
            <a:xfrm>
              <a:off x="5230050" y="472825"/>
              <a:ext cx="592500" cy="752700"/>
            </a:xfrm>
            <a:prstGeom prst="rect">
              <a:avLst/>
            </a:prstGeom>
            <a:noFill/>
            <a:ln>
              <a:noFill/>
            </a:ln>
            <a:effectLst>
              <a:outerShdw dist="9525" algn="bl" rotWithShape="0">
                <a:srgbClr val="000000"/>
              </a:outerShdw>
              <a:reflection stA="24000" endPos="1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sz="4000"/>
                <a:t>W</a:t>
              </a:r>
              <a:endParaRPr sz="4000"/>
            </a:p>
          </p:txBody>
        </p:sp>
        <p:sp>
          <p:nvSpPr>
            <p:cNvPr id="95" name="Google Shape;95;p16"/>
            <p:cNvSpPr txBox="1"/>
            <p:nvPr/>
          </p:nvSpPr>
          <p:spPr>
            <a:xfrm>
              <a:off x="6256275" y="429175"/>
              <a:ext cx="22002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Weaknesses</a:t>
              </a:r>
              <a:endParaRPr b="1">
                <a:solidFill>
                  <a:srgbClr val="FFFFFF"/>
                </a:solidFill>
              </a:endParaRPr>
            </a:p>
            <a:p>
              <a:pPr marL="0" lvl="0" indent="0" algn="l" rtl="0">
                <a:spcBef>
                  <a:spcPts val="0"/>
                </a:spcBef>
                <a:spcAft>
                  <a:spcPts val="0"/>
                </a:spcAft>
                <a:buNone/>
              </a:pPr>
              <a:endParaRPr/>
            </a:p>
            <a:p>
              <a:pPr marL="457200" lvl="0" indent="-317500" algn="l" rtl="0">
                <a:spcBef>
                  <a:spcPts val="0"/>
                </a:spcBef>
                <a:spcAft>
                  <a:spcPts val="0"/>
                </a:spcAft>
                <a:buClr>
                  <a:srgbClr val="FFFFFF"/>
                </a:buClr>
                <a:buSzPts val="1400"/>
                <a:buAutoNum type="arabicPeriod"/>
              </a:pPr>
              <a:r>
                <a:rPr lang="en">
                  <a:solidFill>
                    <a:srgbClr val="FFFFFF"/>
                  </a:solidFill>
                </a:rPr>
                <a:t>They can not say NO.</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360 degree thinking for implementation.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Just do it attitude.</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System knowledge.</a:t>
              </a:r>
              <a:endParaRPr>
                <a:solidFill>
                  <a:srgbClr val="FFFFFF"/>
                </a:solidFill>
              </a:endParaRPr>
            </a:p>
            <a:p>
              <a:pPr marL="0" lvl="0" indent="0" algn="l" rtl="0">
                <a:spcBef>
                  <a:spcPts val="0"/>
                </a:spcBef>
                <a:spcAft>
                  <a:spcPts val="0"/>
                </a:spcAft>
                <a:buNone/>
              </a:pPr>
              <a:endParaRPr/>
            </a:p>
          </p:txBody>
        </p:sp>
        <p:pic>
          <p:nvPicPr>
            <p:cNvPr id="96" name="Google Shape;96;p16"/>
            <p:cNvPicPr preferRelativeResize="0"/>
            <p:nvPr/>
          </p:nvPicPr>
          <p:blipFill>
            <a:blip r:embed="rId8">
              <a:alphaModFix/>
            </a:blip>
            <a:stretch>
              <a:fillRect/>
            </a:stretch>
          </p:blipFill>
          <p:spPr>
            <a:xfrm>
              <a:off x="5327475" y="1378725"/>
              <a:ext cx="668049" cy="668049"/>
            </a:xfrm>
            <a:prstGeom prst="rect">
              <a:avLst/>
            </a:prstGeom>
            <a:noFill/>
            <a:ln>
              <a:noFill/>
            </a:ln>
          </p:spPr>
        </p:pic>
      </p:grpSp>
      <p:grpSp>
        <p:nvGrpSpPr>
          <p:cNvPr id="97" name="Google Shape;97;p16"/>
          <p:cNvGrpSpPr/>
          <p:nvPr/>
        </p:nvGrpSpPr>
        <p:grpSpPr>
          <a:xfrm>
            <a:off x="5230061" y="2685368"/>
            <a:ext cx="3680020" cy="2179583"/>
            <a:chOff x="5230100" y="3023750"/>
            <a:chExt cx="3269675" cy="1841175"/>
          </a:xfrm>
        </p:grpSpPr>
        <p:pic>
          <p:nvPicPr>
            <p:cNvPr id="98" name="Google Shape;98;p16"/>
            <p:cNvPicPr preferRelativeResize="0"/>
            <p:nvPr/>
          </p:nvPicPr>
          <p:blipFill>
            <a:blip r:embed="rId9">
              <a:alphaModFix/>
            </a:blip>
            <a:stretch>
              <a:fillRect/>
            </a:stretch>
          </p:blipFill>
          <p:spPr>
            <a:xfrm>
              <a:off x="5230100" y="3023750"/>
              <a:ext cx="3269675" cy="1841175"/>
            </a:xfrm>
            <a:prstGeom prst="rect">
              <a:avLst/>
            </a:prstGeom>
            <a:noFill/>
            <a:ln>
              <a:noFill/>
            </a:ln>
            <a:effectLst>
              <a:outerShdw blurRad="57150" dist="19050" dir="5400000" algn="bl" rotWithShape="0">
                <a:srgbClr val="B45F06">
                  <a:alpha val="46000"/>
                </a:srgbClr>
              </a:outerShdw>
              <a:reflection stA="66000" endPos="9000" dist="19050" dir="5400000" fadeDir="5400012" sy="-100000" algn="bl" rotWithShape="0"/>
            </a:effectLst>
          </p:spPr>
        </p:pic>
        <p:sp>
          <p:nvSpPr>
            <p:cNvPr id="99" name="Google Shape;99;p16"/>
            <p:cNvSpPr txBox="1"/>
            <p:nvPr/>
          </p:nvSpPr>
          <p:spPr>
            <a:xfrm>
              <a:off x="5503839" y="3040910"/>
              <a:ext cx="467700" cy="752700"/>
            </a:xfrm>
            <a:prstGeom prst="rect">
              <a:avLst/>
            </a:prstGeom>
            <a:noFill/>
            <a:ln>
              <a:noFill/>
            </a:ln>
            <a:effectLst>
              <a:outerShdw dist="9525" algn="bl" rotWithShape="0">
                <a:srgbClr val="000000"/>
              </a:outerShdw>
              <a:reflection stA="24000" endPos="1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sz="4000"/>
                <a:t>T</a:t>
              </a:r>
              <a:endParaRPr sz="4000"/>
            </a:p>
          </p:txBody>
        </p:sp>
        <p:sp>
          <p:nvSpPr>
            <p:cNvPr id="100" name="Google Shape;100;p16"/>
            <p:cNvSpPr txBox="1"/>
            <p:nvPr/>
          </p:nvSpPr>
          <p:spPr>
            <a:xfrm>
              <a:off x="6130268" y="3040904"/>
              <a:ext cx="23694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   Threats</a:t>
              </a:r>
              <a:endParaRPr b="1"/>
            </a:p>
            <a:p>
              <a:pPr marL="457200" lvl="0" indent="-292100" algn="l" rtl="0">
                <a:spcBef>
                  <a:spcPts val="0"/>
                </a:spcBef>
                <a:spcAft>
                  <a:spcPts val="0"/>
                </a:spcAft>
                <a:buSzPts val="1000"/>
                <a:buAutoNum type="arabicPeriod"/>
              </a:pPr>
              <a:r>
                <a:rPr lang="en" sz="1000"/>
                <a:t>No documentation, Difficult to understand the Code.</a:t>
              </a:r>
              <a:endParaRPr sz="1000"/>
            </a:p>
            <a:p>
              <a:pPr marL="457200" lvl="0" indent="-292100" algn="l" rtl="0">
                <a:spcBef>
                  <a:spcPts val="0"/>
                </a:spcBef>
                <a:spcAft>
                  <a:spcPts val="0"/>
                </a:spcAft>
                <a:buSzPts val="1000"/>
                <a:buAutoNum type="arabicPeriod"/>
              </a:pPr>
              <a:r>
                <a:rPr lang="en" sz="1000"/>
                <a:t>Requirements are Never Frozen.</a:t>
              </a:r>
              <a:endParaRPr sz="1000"/>
            </a:p>
            <a:p>
              <a:pPr marL="457200" lvl="0" indent="-292100" algn="l" rtl="0">
                <a:spcBef>
                  <a:spcPts val="0"/>
                </a:spcBef>
                <a:spcAft>
                  <a:spcPts val="0"/>
                </a:spcAft>
                <a:buSzPts val="1000"/>
                <a:buAutoNum type="arabicPeriod"/>
              </a:pPr>
              <a:r>
                <a:rPr lang="en" sz="1000"/>
                <a:t>High Calibre people are doing static Content updates.</a:t>
              </a:r>
              <a:endParaRPr sz="1000"/>
            </a:p>
            <a:p>
              <a:pPr marL="457200" lvl="0" indent="-292100" algn="l" rtl="0">
                <a:spcBef>
                  <a:spcPts val="0"/>
                </a:spcBef>
                <a:spcAft>
                  <a:spcPts val="0"/>
                </a:spcAft>
                <a:buSzPts val="1000"/>
                <a:buAutoNum type="arabicPeriod"/>
              </a:pPr>
              <a:r>
                <a:rPr lang="en" sz="1000"/>
                <a:t>Doing Static Work all the time.</a:t>
              </a:r>
              <a:endParaRPr sz="1000"/>
            </a:p>
            <a:p>
              <a:pPr marL="457200" lvl="0" indent="-292100" algn="l" rtl="0">
                <a:spcBef>
                  <a:spcPts val="0"/>
                </a:spcBef>
                <a:spcAft>
                  <a:spcPts val="0"/>
                </a:spcAft>
                <a:buSzPts val="1000"/>
                <a:buAutoNum type="arabicPeriod"/>
              </a:pPr>
              <a:r>
                <a:rPr lang="en" sz="1000"/>
                <a:t>No process followed</a:t>
              </a:r>
              <a:endParaRPr sz="1000"/>
            </a:p>
            <a:p>
              <a:pPr marL="457200" lvl="0" indent="-292100" algn="l" rtl="0">
                <a:spcBef>
                  <a:spcPts val="0"/>
                </a:spcBef>
                <a:spcAft>
                  <a:spcPts val="0"/>
                </a:spcAft>
                <a:buSzPts val="1000"/>
                <a:buAutoNum type="arabicPeriod"/>
              </a:pPr>
              <a:r>
                <a:rPr lang="en" sz="1000"/>
                <a:t>No impact analysis is done on the things gone live.</a:t>
              </a:r>
              <a:endParaRPr sz="1000"/>
            </a:p>
            <a:p>
              <a:pPr marL="457200" lvl="0" indent="-292100" algn="l" rtl="0">
                <a:spcBef>
                  <a:spcPts val="0"/>
                </a:spcBef>
                <a:spcAft>
                  <a:spcPts val="0"/>
                </a:spcAft>
                <a:buSzPts val="1000"/>
                <a:buAutoNum type="arabicPeriod"/>
              </a:pPr>
              <a:r>
                <a:rPr lang="en" sz="1000"/>
                <a:t>Weekend Release or release before public holidays.</a:t>
              </a:r>
              <a:endParaRPr sz="1000"/>
            </a:p>
            <a:p>
              <a:pPr marL="0" lvl="0" indent="0" algn="l" rtl="0">
                <a:spcBef>
                  <a:spcPts val="0"/>
                </a:spcBef>
                <a:spcAft>
                  <a:spcPts val="0"/>
                </a:spcAft>
                <a:buNone/>
              </a:pPr>
              <a:endParaRPr b="1"/>
            </a:p>
          </p:txBody>
        </p:sp>
        <p:pic>
          <p:nvPicPr>
            <p:cNvPr id="101" name="Google Shape;101;p16"/>
            <p:cNvPicPr preferRelativeResize="0"/>
            <p:nvPr/>
          </p:nvPicPr>
          <p:blipFill>
            <a:blip r:embed="rId10">
              <a:alphaModFix/>
            </a:blip>
            <a:stretch>
              <a:fillRect/>
            </a:stretch>
          </p:blipFill>
          <p:spPr>
            <a:xfrm>
              <a:off x="5403676" y="4147534"/>
              <a:ext cx="668051" cy="542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06"/>
        <p:cNvGrpSpPr/>
        <p:nvPr/>
      </p:nvGrpSpPr>
      <p:grpSpPr>
        <a:xfrm>
          <a:off x="0" y="0"/>
          <a:ext cx="0" cy="0"/>
          <a:chOff x="0" y="0"/>
          <a:chExt cx="0" cy="0"/>
        </a:xfrm>
      </p:grpSpPr>
      <p:sp>
        <p:nvSpPr>
          <p:cNvPr id="110" name="Google Shape;110;p17"/>
          <p:cNvSpPr txBox="1"/>
          <p:nvPr/>
        </p:nvSpPr>
        <p:spPr>
          <a:xfrm>
            <a:off x="363675" y="268425"/>
            <a:ext cx="8485800" cy="46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Times New Roman"/>
                <a:ea typeface="Times New Roman"/>
                <a:cs typeface="Times New Roman"/>
                <a:sym typeface="Times New Roman"/>
              </a:rPr>
              <a:t>Action Plan</a:t>
            </a:r>
            <a:endParaRPr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r>
              <a:rPr lang="en" b="1">
                <a:solidFill>
                  <a:srgbClr val="FFFFFF"/>
                </a:solidFill>
              </a:rPr>
              <a:t>Weaknesses :</a:t>
            </a:r>
            <a:endParaRPr b="1">
              <a:solidFill>
                <a:srgbClr val="FFFFFF"/>
              </a:solidFill>
            </a:endParaRPr>
          </a:p>
          <a:p>
            <a:pPr marL="0" lvl="0" indent="0" algn="l" rtl="0">
              <a:spcBef>
                <a:spcPts val="0"/>
              </a:spcBef>
              <a:spcAft>
                <a:spcPts val="0"/>
              </a:spcAft>
              <a:buNone/>
            </a:pPr>
            <a:r>
              <a:rPr lang="en">
                <a:solidFill>
                  <a:srgbClr val="FFFFFF"/>
                </a:solidFill>
              </a:rPr>
              <a:t>Team Member have been give key points on how to work on the Weaknesses. Few points are work in progress.</a:t>
            </a:r>
            <a:endParaRPr>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r>
              <a:rPr lang="en" b="1">
                <a:solidFill>
                  <a:schemeClr val="dk1"/>
                </a:solidFill>
              </a:rPr>
              <a:t>Opportunities :</a:t>
            </a:r>
            <a:endParaRPr b="1">
              <a:solidFill>
                <a:schemeClr val="dk1"/>
              </a:solidFill>
            </a:endParaRPr>
          </a:p>
          <a:p>
            <a:pPr marL="0" lvl="0" indent="0" algn="l" rtl="0">
              <a:spcBef>
                <a:spcPts val="0"/>
              </a:spcBef>
              <a:spcAft>
                <a:spcPts val="0"/>
              </a:spcAft>
              <a:buNone/>
            </a:pPr>
            <a:r>
              <a:rPr lang="en">
                <a:solidFill>
                  <a:schemeClr val="dk1"/>
                </a:solidFill>
              </a:rPr>
              <a:t>Few of the team Member have already be assigned required task for high efficiency. Over the next 6    months plan is the enhance these opportunities and maximize them for the team.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Threats : </a:t>
            </a:r>
            <a:endParaRPr b="1">
              <a:solidFill>
                <a:schemeClr val="dk1"/>
              </a:solidFill>
            </a:endParaRPr>
          </a:p>
          <a:p>
            <a:pPr marL="0" lvl="0" indent="0" algn="l" rtl="0">
              <a:spcBef>
                <a:spcPts val="0"/>
              </a:spcBef>
              <a:spcAft>
                <a:spcPts val="0"/>
              </a:spcAft>
              <a:buNone/>
            </a:pPr>
            <a:r>
              <a:rPr lang="en">
                <a:solidFill>
                  <a:schemeClr val="dk1"/>
                </a:solidFill>
              </a:rPr>
              <a:t>Introducing New process. Setting SOP and POC to reduce the impact of these threats. Planning to </a:t>
            </a:r>
            <a:endParaRPr>
              <a:solidFill>
                <a:schemeClr val="dk1"/>
              </a:solidFill>
            </a:endParaRPr>
          </a:p>
          <a:p>
            <a:pPr marL="0" lvl="0" indent="0" algn="l" rtl="0">
              <a:spcBef>
                <a:spcPts val="0"/>
              </a:spcBef>
              <a:spcAft>
                <a:spcPts val="0"/>
              </a:spcAft>
              <a:buNone/>
            </a:pPr>
            <a:r>
              <a:rPr lang="en">
                <a:solidFill>
                  <a:schemeClr val="dk1"/>
                </a:solidFill>
              </a:rPr>
              <a:t>Move from Static to Dynamic work. Repetitive Activities to have a New ETA for Static to Dynamic Shift. </a:t>
            </a:r>
            <a:r>
              <a:rPr lang="en" b="1">
                <a:solidFill>
                  <a:schemeClr val="dk1"/>
                </a:solidFill>
              </a:rPr>
              <a:t>	</a:t>
            </a:r>
            <a:endParaRPr b="1">
              <a:solidFill>
                <a:schemeClr val="dk1"/>
              </a:solidFill>
            </a:endParaRPr>
          </a:p>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p:txBody>
      </p:sp>
      <p:sp>
        <p:nvSpPr>
          <p:cNvPr id="111" name="Google Shape;111;p17"/>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132825" y="140200"/>
            <a:ext cx="8916000" cy="47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Times New Roman"/>
                <a:ea typeface="Times New Roman"/>
                <a:cs typeface="Times New Roman"/>
                <a:sym typeface="Times New Roman"/>
              </a:rPr>
              <a:t>Designation Update - Skills are given as designation. </a:t>
            </a:r>
            <a:r>
              <a:rPr lang="en" sz="1800" b="1">
                <a:solidFill>
                  <a:srgbClr val="FF0000"/>
                </a:solidFill>
                <a:latin typeface="Times New Roman"/>
                <a:ea typeface="Times New Roman"/>
                <a:cs typeface="Times New Roman"/>
                <a:sym typeface="Times New Roman"/>
              </a:rPr>
              <a:t>Must be changed.</a:t>
            </a:r>
            <a:endParaRPr sz="1800" b="1">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p:txBody>
      </p:sp>
      <p:graphicFrame>
        <p:nvGraphicFramePr>
          <p:cNvPr id="118" name="Google Shape;118;p18"/>
          <p:cNvGraphicFramePr/>
          <p:nvPr>
            <p:extLst>
              <p:ext uri="{D42A27DB-BD31-4B8C-83A1-F6EECF244321}">
                <p14:modId xmlns:p14="http://schemas.microsoft.com/office/powerpoint/2010/main" val="1625638310"/>
              </p:ext>
            </p:extLst>
          </p:nvPr>
        </p:nvGraphicFramePr>
        <p:xfrm>
          <a:off x="295200" y="670550"/>
          <a:ext cx="7955075" cy="3981825"/>
        </p:xfrm>
        <a:graphic>
          <a:graphicData uri="http://schemas.openxmlformats.org/drawingml/2006/table">
            <a:tbl>
              <a:tblPr>
                <a:noFill/>
                <a:tableStyleId>{1A23C772-C1A2-47A0-A4FD-1A38F575BB7C}</a:tableStyleId>
              </a:tblPr>
              <a:tblGrid>
                <a:gridCol w="1801950">
                  <a:extLst>
                    <a:ext uri="{9D8B030D-6E8A-4147-A177-3AD203B41FA5}">
                      <a16:colId xmlns:a16="http://schemas.microsoft.com/office/drawing/2014/main" val="20000"/>
                    </a:ext>
                  </a:extLst>
                </a:gridCol>
                <a:gridCol w="1936975">
                  <a:extLst>
                    <a:ext uri="{9D8B030D-6E8A-4147-A177-3AD203B41FA5}">
                      <a16:colId xmlns:a16="http://schemas.microsoft.com/office/drawing/2014/main" val="20001"/>
                    </a:ext>
                  </a:extLst>
                </a:gridCol>
                <a:gridCol w="3490700">
                  <a:extLst>
                    <a:ext uri="{9D8B030D-6E8A-4147-A177-3AD203B41FA5}">
                      <a16:colId xmlns:a16="http://schemas.microsoft.com/office/drawing/2014/main" val="20002"/>
                    </a:ext>
                  </a:extLst>
                </a:gridCol>
                <a:gridCol w="725450">
                  <a:extLst>
                    <a:ext uri="{9D8B030D-6E8A-4147-A177-3AD203B41FA5}">
                      <a16:colId xmlns:a16="http://schemas.microsoft.com/office/drawing/2014/main" val="20003"/>
                    </a:ext>
                  </a:extLst>
                </a:gridCol>
              </a:tblGrid>
              <a:tr h="451750">
                <a:tc>
                  <a:txBody>
                    <a:bodyPr/>
                    <a:lstStyle/>
                    <a:p>
                      <a:pPr marL="0" lvl="0" indent="0" algn="l" rtl="0">
                        <a:lnSpc>
                          <a:spcPct val="115000"/>
                        </a:lnSpc>
                        <a:spcBef>
                          <a:spcPts val="0"/>
                        </a:spcBef>
                        <a:spcAft>
                          <a:spcPts val="0"/>
                        </a:spcAft>
                        <a:buNone/>
                      </a:pPr>
                      <a:r>
                        <a:rPr lang="en" sz="1200" b="1">
                          <a:solidFill>
                            <a:srgbClr val="FFFFFF"/>
                          </a:solidFill>
                          <a:latin typeface="Times New Roman"/>
                          <a:ea typeface="Times New Roman"/>
                          <a:cs typeface="Times New Roman"/>
                          <a:sym typeface="Times New Roman"/>
                        </a:rPr>
                        <a:t>Team Member Name</a:t>
                      </a:r>
                      <a:endParaRPr sz="1200" b="1">
                        <a:solidFill>
                          <a:srgbClr val="FFFFFF"/>
                        </a:solidFill>
                        <a:latin typeface="Times New Roman"/>
                        <a:ea typeface="Times New Roman"/>
                        <a:cs typeface="Times New Roman"/>
                        <a:sym typeface="Times New Roman"/>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b="1">
                          <a:solidFill>
                            <a:srgbClr val="FFFFFF"/>
                          </a:solidFill>
                          <a:latin typeface="Times New Roman"/>
                          <a:ea typeface="Times New Roman"/>
                          <a:cs typeface="Times New Roman"/>
                          <a:sym typeface="Times New Roman"/>
                        </a:rPr>
                        <a:t>Current Designation - Fitternitty</a:t>
                      </a:r>
                      <a:endParaRPr sz="1200" b="1">
                        <a:solidFill>
                          <a:srgbClr val="FFFFFF"/>
                        </a:solidFill>
                        <a:latin typeface="Times New Roman"/>
                        <a:ea typeface="Times New Roman"/>
                        <a:cs typeface="Times New Roman"/>
                        <a:sym typeface="Times New Roman"/>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b="1">
                          <a:latin typeface="Times New Roman"/>
                          <a:ea typeface="Times New Roman"/>
                          <a:cs typeface="Times New Roman"/>
                          <a:sym typeface="Times New Roman"/>
                        </a:rPr>
                        <a:t>Recommended Designation</a:t>
                      </a:r>
                      <a:endParaRPr sz="1200" b="1">
                        <a:latin typeface="Times New Roman"/>
                        <a:ea typeface="Times New Roman"/>
                        <a:cs typeface="Times New Roman"/>
                        <a:sym typeface="Times New Roman"/>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b="1">
                          <a:solidFill>
                            <a:srgbClr val="FFFFFF"/>
                          </a:solidFill>
                          <a:latin typeface="Times New Roman"/>
                          <a:ea typeface="Times New Roman"/>
                          <a:cs typeface="Times New Roman"/>
                          <a:sym typeface="Times New Roman"/>
                        </a:rPr>
                        <a:t>Short Form</a:t>
                      </a:r>
                      <a:endParaRPr sz="1200" b="1">
                        <a:solidFill>
                          <a:srgbClr val="FFFFFF"/>
                        </a:solidFill>
                        <a:latin typeface="Times New Roman"/>
                        <a:ea typeface="Times New Roman"/>
                        <a:cs typeface="Times New Roman"/>
                        <a:sym typeface="Times New Roman"/>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0"/>
                  </a:ext>
                </a:extLst>
              </a:tr>
              <a:tr h="385925">
                <a:tc>
                  <a:txBody>
                    <a:bodyPr/>
                    <a:lstStyle/>
                    <a:p>
                      <a:pPr marL="0" lvl="0" indent="0" algn="l" rtl="0">
                        <a:lnSpc>
                          <a:spcPct val="115000"/>
                        </a:lnSpc>
                        <a:spcBef>
                          <a:spcPts val="0"/>
                        </a:spcBef>
                        <a:spcAft>
                          <a:spcPts val="0"/>
                        </a:spcAft>
                        <a:buNone/>
                      </a:pPr>
                      <a:r>
                        <a:rPr lang="en" sz="1200" b="1" dirty="0">
                          <a:latin typeface="Times New Roman"/>
                          <a:ea typeface="Times New Roman"/>
                          <a:cs typeface="Times New Roman"/>
                          <a:sym typeface="Times New Roman"/>
                        </a:rPr>
                        <a:t>XXXXX  XXX</a:t>
                      </a:r>
                      <a:endParaRPr sz="1200" b="1" dirty="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Sr Software Engineer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3</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1"/>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Sr.Backend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2"/>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Frontend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3"/>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Frontend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4"/>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Nodejs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5"/>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Backend NodeJS</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6"/>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Engineering</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7"/>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php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3</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8"/>
                  </a:ext>
                </a:extLst>
              </a:tr>
              <a:tr h="27672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iOS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Lead Software Engineer - Mobile application Level ||</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LSE ||</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09"/>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Sr Android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10"/>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Asso Android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1</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11"/>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Sr Software Tester / Mobile</a:t>
                      </a:r>
                      <a:endParaRPr sz="1200" dirty="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3</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SDE III</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12"/>
                  </a:ext>
                </a:extLst>
              </a:tr>
              <a:tr h="260675">
                <a:tc>
                  <a:txBody>
                    <a:bodyPr/>
                    <a:lstStyle/>
                    <a:p>
                      <a:pPr marL="0" lvl="0" indent="0" algn="l" rtl="0">
                        <a:lnSpc>
                          <a:spcPct val="115000"/>
                        </a:lnSpc>
                        <a:spcBef>
                          <a:spcPts val="0"/>
                        </a:spcBef>
                        <a:spcAft>
                          <a:spcPts val="0"/>
                        </a:spcAft>
                        <a:buNone/>
                      </a:pPr>
                      <a:r>
                        <a:rPr lang="en-IN" sz="1200" b="1" dirty="0">
                          <a:latin typeface="Times New Roman"/>
                          <a:ea typeface="Times New Roman"/>
                          <a:cs typeface="Times New Roman"/>
                          <a:sym typeface="Times New Roman"/>
                        </a:rPr>
                        <a:t>XXXXX  XXX</a:t>
                      </a: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Php Developer</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Software Development Engineer Level 2</a:t>
                      </a:r>
                      <a:endParaRPr sz="120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SDE II</a:t>
                      </a:r>
                      <a:endParaRPr sz="1200" dirty="0">
                        <a:latin typeface="Times New Roman"/>
                        <a:ea typeface="Times New Roman"/>
                        <a:cs typeface="Times New Roman"/>
                        <a:sym typeface="Times New Roman"/>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A91E"/>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22"/>
        <p:cNvGrpSpPr/>
        <p:nvPr/>
      </p:nvGrpSpPr>
      <p:grpSpPr>
        <a:xfrm>
          <a:off x="0" y="0"/>
          <a:ext cx="0" cy="0"/>
          <a:chOff x="0" y="0"/>
          <a:chExt cx="0" cy="0"/>
        </a:xfrm>
      </p:grpSpPr>
      <p:sp>
        <p:nvSpPr>
          <p:cNvPr id="126" name="Google Shape;126;p19"/>
          <p:cNvSpPr txBox="1"/>
          <p:nvPr/>
        </p:nvSpPr>
        <p:spPr>
          <a:xfrm>
            <a:off x="363675" y="268425"/>
            <a:ext cx="8485800" cy="46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FFFFF"/>
                </a:solidFill>
                <a:latin typeface="Times New Roman"/>
                <a:ea typeface="Times New Roman"/>
                <a:cs typeface="Times New Roman"/>
                <a:sym typeface="Times New Roman"/>
              </a:rPr>
              <a:t>KRA &amp; KPI for the Tech Team </a:t>
            </a:r>
            <a:endParaRPr b="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20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b="1" dirty="0">
              <a:solidFill>
                <a:schemeClr val="lt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3000" i="1" u="sng" dirty="0">
                <a:solidFill>
                  <a:schemeClr val="lt1"/>
                </a:solidFill>
                <a:latin typeface="Times New Roman"/>
                <a:ea typeface="Times New Roman"/>
                <a:cs typeface="Times New Roman"/>
                <a:sym typeface="Times New Roman"/>
              </a:rPr>
              <a:t>KRA :</a:t>
            </a:r>
            <a:r>
              <a:rPr lang="en" sz="2000" b="1" i="1" dirty="0">
                <a:solidFill>
                  <a:schemeClr val="lt1"/>
                </a:solidFill>
                <a:latin typeface="Times New Roman"/>
                <a:ea typeface="Times New Roman"/>
                <a:cs typeface="Times New Roman"/>
                <a:sym typeface="Times New Roman"/>
              </a:rPr>
              <a:t> </a:t>
            </a:r>
            <a:r>
              <a:rPr lang="en" sz="2000" dirty="0">
                <a:solidFill>
                  <a:schemeClr val="lt1"/>
                </a:solidFill>
                <a:latin typeface="Times New Roman"/>
                <a:ea typeface="Times New Roman"/>
                <a:cs typeface="Times New Roman"/>
                <a:sym typeface="Times New Roman"/>
              </a:rPr>
              <a:t>A good KRA includes the ongoing </a:t>
            </a:r>
            <a:r>
              <a:rPr lang="en" sz="2000" b="1" i="1" u="sng" dirty="0">
                <a:solidFill>
                  <a:srgbClr val="FF0000"/>
                </a:solidFill>
                <a:latin typeface="Times New Roman"/>
                <a:ea typeface="Times New Roman"/>
                <a:cs typeface="Times New Roman"/>
                <a:sym typeface="Times New Roman"/>
              </a:rPr>
              <a:t>responsibilities</a:t>
            </a:r>
            <a:r>
              <a:rPr lang="en" sz="2000" dirty="0">
                <a:solidFill>
                  <a:schemeClr val="lt1"/>
                </a:solidFill>
                <a:latin typeface="Times New Roman"/>
                <a:ea typeface="Times New Roman"/>
                <a:cs typeface="Times New Roman"/>
                <a:sym typeface="Times New Roman"/>
              </a:rPr>
              <a:t> of the position, and the purpose and benefits of performing those </a:t>
            </a:r>
            <a:r>
              <a:rPr lang="en" sz="2000" b="1" i="1" u="sng" dirty="0">
                <a:solidFill>
                  <a:srgbClr val="FF0000"/>
                </a:solidFill>
                <a:latin typeface="Times New Roman"/>
                <a:ea typeface="Times New Roman"/>
                <a:cs typeface="Times New Roman"/>
                <a:sym typeface="Times New Roman"/>
              </a:rPr>
              <a:t>responsibilities</a:t>
            </a:r>
            <a:r>
              <a:rPr lang="en" sz="2000" dirty="0">
                <a:solidFill>
                  <a:schemeClr val="lt1"/>
                </a:solidFill>
                <a:latin typeface="Times New Roman"/>
                <a:ea typeface="Times New Roman"/>
                <a:cs typeface="Times New Roman"/>
                <a:sym typeface="Times New Roman"/>
              </a:rPr>
              <a:t>. Tasks and activities that focus on one or more specific </a:t>
            </a:r>
            <a:r>
              <a:rPr lang="en" sz="2000" b="1" i="1" u="sng" dirty="0">
                <a:solidFill>
                  <a:srgbClr val="FF0000"/>
                </a:solidFill>
                <a:latin typeface="Times New Roman"/>
                <a:ea typeface="Times New Roman"/>
                <a:cs typeface="Times New Roman"/>
                <a:sym typeface="Times New Roman"/>
              </a:rPr>
              <a:t>areas</a:t>
            </a:r>
            <a:r>
              <a:rPr lang="en" sz="2000" dirty="0">
                <a:solidFill>
                  <a:schemeClr val="lt1"/>
                </a:solidFill>
                <a:latin typeface="Times New Roman"/>
                <a:ea typeface="Times New Roman"/>
                <a:cs typeface="Times New Roman"/>
                <a:sym typeface="Times New Roman"/>
              </a:rPr>
              <a:t> are grouped together.</a:t>
            </a:r>
            <a:endParaRPr sz="200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just" rtl="0">
              <a:spcBef>
                <a:spcPts val="0"/>
              </a:spcBef>
              <a:spcAft>
                <a:spcPts val="0"/>
              </a:spcAft>
              <a:buNone/>
            </a:pPr>
            <a:endParaRPr sz="160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3000" i="1" u="sng" dirty="0">
                <a:solidFill>
                  <a:schemeClr val="lt1"/>
                </a:solidFill>
                <a:latin typeface="Times New Roman"/>
                <a:ea typeface="Times New Roman"/>
                <a:cs typeface="Times New Roman"/>
                <a:sym typeface="Times New Roman"/>
              </a:rPr>
              <a:t>KPI :</a:t>
            </a:r>
            <a:r>
              <a:rPr lang="en" sz="2000" b="1" i="1" dirty="0">
                <a:solidFill>
                  <a:schemeClr val="lt1"/>
                </a:solidFill>
                <a:latin typeface="Times New Roman"/>
                <a:ea typeface="Times New Roman"/>
                <a:cs typeface="Times New Roman"/>
                <a:sym typeface="Times New Roman"/>
              </a:rPr>
              <a:t> </a:t>
            </a:r>
            <a:r>
              <a:rPr lang="en" sz="2000" dirty="0">
                <a:solidFill>
                  <a:schemeClr val="lt1"/>
                </a:solidFill>
                <a:latin typeface="Times New Roman"/>
                <a:ea typeface="Times New Roman"/>
                <a:cs typeface="Times New Roman"/>
                <a:sym typeface="Times New Roman"/>
              </a:rPr>
              <a:t>A </a:t>
            </a:r>
            <a:r>
              <a:rPr lang="en" sz="2000" b="1" i="1" u="sng" dirty="0">
                <a:solidFill>
                  <a:srgbClr val="FF0000"/>
                </a:solidFill>
                <a:latin typeface="Times New Roman"/>
                <a:ea typeface="Times New Roman"/>
                <a:cs typeface="Times New Roman"/>
                <a:sym typeface="Times New Roman"/>
              </a:rPr>
              <a:t>quantifiable</a:t>
            </a:r>
            <a:r>
              <a:rPr lang="en" sz="2000" dirty="0">
                <a:solidFill>
                  <a:schemeClr val="lt1"/>
                </a:solidFill>
                <a:latin typeface="Times New Roman"/>
                <a:ea typeface="Times New Roman"/>
                <a:cs typeface="Times New Roman"/>
                <a:sym typeface="Times New Roman"/>
              </a:rPr>
              <a:t> measure used to evaluate the success of an organization, employee, etc. in meeting </a:t>
            </a:r>
            <a:r>
              <a:rPr lang="en" sz="2000" b="1" i="1" u="sng" dirty="0">
                <a:solidFill>
                  <a:srgbClr val="FF0000"/>
                </a:solidFill>
                <a:latin typeface="Times New Roman"/>
                <a:ea typeface="Times New Roman"/>
                <a:cs typeface="Times New Roman"/>
                <a:sym typeface="Times New Roman"/>
              </a:rPr>
              <a:t>objectives for performance</a:t>
            </a:r>
            <a:r>
              <a:rPr lang="en" sz="2000" dirty="0">
                <a:solidFill>
                  <a:schemeClr val="lt1"/>
                </a:solidFill>
                <a:latin typeface="Times New Roman"/>
                <a:ea typeface="Times New Roman"/>
                <a:cs typeface="Times New Roman"/>
                <a:sym typeface="Times New Roman"/>
              </a:rPr>
              <a:t>.</a:t>
            </a:r>
            <a:endParaRPr sz="20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2000" dirty="0">
                <a:solidFill>
                  <a:schemeClr val="lt1"/>
                </a:solidFill>
                <a:latin typeface="Times New Roman"/>
                <a:ea typeface="Times New Roman"/>
                <a:cs typeface="Times New Roman"/>
                <a:sym typeface="Times New Roman"/>
              </a:rPr>
              <a:t>Details of the </a:t>
            </a:r>
            <a:r>
              <a:rPr lang="en" sz="2000" b="1" i="1" u="sng" dirty="0">
                <a:solidFill>
                  <a:srgbClr val="FF0000"/>
                </a:solidFill>
                <a:latin typeface="Times New Roman"/>
                <a:ea typeface="Times New Roman"/>
                <a:cs typeface="Times New Roman"/>
                <a:sym typeface="Times New Roman"/>
              </a:rPr>
              <a:t>KRA</a:t>
            </a:r>
            <a:r>
              <a:rPr lang="en" sz="2000" dirty="0">
                <a:solidFill>
                  <a:schemeClr val="lt1"/>
                </a:solidFill>
                <a:latin typeface="Times New Roman"/>
                <a:ea typeface="Times New Roman"/>
                <a:cs typeface="Times New Roman"/>
                <a:sym typeface="Times New Roman"/>
              </a:rPr>
              <a:t> &amp; </a:t>
            </a:r>
            <a:r>
              <a:rPr lang="en" sz="2000" b="1" i="1" u="sng" dirty="0">
                <a:solidFill>
                  <a:srgbClr val="FF0000"/>
                </a:solidFill>
                <a:latin typeface="Times New Roman"/>
                <a:ea typeface="Times New Roman"/>
                <a:cs typeface="Times New Roman"/>
                <a:sym typeface="Times New Roman"/>
              </a:rPr>
              <a:t>KPIs</a:t>
            </a:r>
            <a:r>
              <a:rPr lang="en" sz="2000" dirty="0">
                <a:solidFill>
                  <a:schemeClr val="lt1"/>
                </a:solidFill>
                <a:latin typeface="Times New Roman"/>
                <a:ea typeface="Times New Roman"/>
                <a:cs typeface="Times New Roman"/>
                <a:sym typeface="Times New Roman"/>
              </a:rPr>
              <a:t> are listed below for the </a:t>
            </a:r>
            <a:r>
              <a:rPr lang="en" sz="2000" b="1" i="1" u="sng" dirty="0">
                <a:solidFill>
                  <a:srgbClr val="FF0000"/>
                </a:solidFill>
                <a:latin typeface="Times New Roman"/>
                <a:ea typeface="Times New Roman"/>
                <a:cs typeface="Times New Roman"/>
                <a:sym typeface="Times New Roman"/>
              </a:rPr>
              <a:t>Tech</a:t>
            </a:r>
            <a:r>
              <a:rPr lang="en" sz="2000" u="sng" dirty="0">
                <a:solidFill>
                  <a:srgbClr val="FF0000"/>
                </a:solidFill>
                <a:latin typeface="Times New Roman"/>
                <a:ea typeface="Times New Roman"/>
                <a:cs typeface="Times New Roman"/>
                <a:sym typeface="Times New Roman"/>
              </a:rPr>
              <a:t> </a:t>
            </a:r>
            <a:r>
              <a:rPr lang="en" sz="2000" b="1" i="1" u="sng" dirty="0">
                <a:solidFill>
                  <a:srgbClr val="FF0000"/>
                </a:solidFill>
                <a:latin typeface="Times New Roman"/>
                <a:ea typeface="Times New Roman"/>
                <a:cs typeface="Times New Roman"/>
                <a:sym typeface="Times New Roman"/>
              </a:rPr>
              <a:t>Team</a:t>
            </a:r>
            <a:r>
              <a:rPr lang="en" sz="2000" dirty="0">
                <a:solidFill>
                  <a:schemeClr val="lt1"/>
                </a:solidFill>
                <a:latin typeface="Times New Roman"/>
                <a:ea typeface="Times New Roman"/>
                <a:cs typeface="Times New Roman"/>
                <a:sym typeface="Times New Roman"/>
              </a:rPr>
              <a:t>.</a:t>
            </a:r>
            <a:endParaRPr sz="2000" dirty="0">
              <a:solidFill>
                <a:schemeClr val="lt1"/>
              </a:solidFill>
              <a:latin typeface="Times New Roman"/>
              <a:ea typeface="Times New Roman"/>
              <a:cs typeface="Times New Roman"/>
              <a:sym typeface="Times New Roman"/>
            </a:endParaRPr>
          </a:p>
        </p:txBody>
      </p:sp>
      <p:sp>
        <p:nvSpPr>
          <p:cNvPr id="127" name="Google Shape;127;p19"/>
          <p:cNvSpPr txBox="1"/>
          <p:nvPr/>
        </p:nvSpPr>
        <p:spPr>
          <a:xfrm>
            <a:off x="666750" y="4572000"/>
            <a:ext cx="81654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mes New Roman"/>
                <a:ea typeface="Times New Roman"/>
                <a:cs typeface="Times New Roman"/>
                <a:sym typeface="Times New Roman"/>
              </a:rPr>
              <a:t>C</a:t>
            </a:r>
            <a:r>
              <a:rPr lang="en">
                <a:solidFill>
                  <a:schemeClr val="lt1"/>
                </a:solidFill>
                <a:latin typeface="Times New Roman"/>
                <a:ea typeface="Times New Roman"/>
                <a:cs typeface="Times New Roman"/>
                <a:sym typeface="Times New Roman"/>
              </a:rPr>
              <a:t>oming together is a beginning; </a:t>
            </a:r>
            <a:r>
              <a:rPr lang="en" sz="3000">
                <a:solidFill>
                  <a:schemeClr val="lt1"/>
                </a:solidFill>
                <a:latin typeface="Times New Roman"/>
                <a:ea typeface="Times New Roman"/>
                <a:cs typeface="Times New Roman"/>
                <a:sym typeface="Times New Roman"/>
              </a:rPr>
              <a:t>K</a:t>
            </a:r>
            <a:r>
              <a:rPr lang="en">
                <a:solidFill>
                  <a:schemeClr val="lt1"/>
                </a:solidFill>
                <a:latin typeface="Times New Roman"/>
                <a:ea typeface="Times New Roman"/>
                <a:cs typeface="Times New Roman"/>
                <a:sym typeface="Times New Roman"/>
              </a:rPr>
              <a:t>eeping together is progress; </a:t>
            </a:r>
            <a:r>
              <a:rPr lang="en" sz="3000">
                <a:solidFill>
                  <a:schemeClr val="lt1"/>
                </a:solidFill>
                <a:latin typeface="Times New Roman"/>
                <a:ea typeface="Times New Roman"/>
                <a:cs typeface="Times New Roman"/>
                <a:sym typeface="Times New Roman"/>
              </a:rPr>
              <a:t>W</a:t>
            </a:r>
            <a:r>
              <a:rPr lang="en">
                <a:solidFill>
                  <a:schemeClr val="lt1"/>
                </a:solidFill>
                <a:latin typeface="Times New Roman"/>
                <a:ea typeface="Times New Roman"/>
                <a:cs typeface="Times New Roman"/>
                <a:sym typeface="Times New Roman"/>
              </a:rPr>
              <a:t>orking together is success.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31"/>
        <p:cNvGrpSpPr/>
        <p:nvPr/>
      </p:nvGrpSpPr>
      <p:grpSpPr>
        <a:xfrm>
          <a:off x="0" y="0"/>
          <a:ext cx="0" cy="0"/>
          <a:chOff x="0" y="0"/>
          <a:chExt cx="0" cy="0"/>
        </a:xfrm>
      </p:grpSpPr>
      <p:sp>
        <p:nvSpPr>
          <p:cNvPr id="132" name="Google Shape;132;p20"/>
          <p:cNvSpPr txBox="1"/>
          <p:nvPr/>
        </p:nvSpPr>
        <p:spPr>
          <a:xfrm>
            <a:off x="132825" y="140200"/>
            <a:ext cx="8916000" cy="47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KRA - Key Responsibility Areas for the Tech Team.</a:t>
            </a:r>
            <a:endParaRPr sz="1800" b="1">
              <a:latin typeface="Times New Roman"/>
              <a:ea typeface="Times New Roman"/>
              <a:cs typeface="Times New Roman"/>
              <a:sym typeface="Times New Roman"/>
            </a:endParaRPr>
          </a:p>
          <a:p>
            <a:pPr marL="0" lvl="0" indent="0" algn="l" rtl="0">
              <a:spcBef>
                <a:spcPts val="0"/>
              </a:spcBef>
              <a:spcAft>
                <a:spcPts val="0"/>
              </a:spcAft>
              <a:buNone/>
            </a:pPr>
            <a:endParaRPr sz="1800" b="1">
              <a:latin typeface="Times New Roman"/>
              <a:ea typeface="Times New Roman"/>
              <a:cs typeface="Times New Roman"/>
              <a:sym typeface="Times New Roman"/>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rgbClr val="FFFFFF"/>
              </a:solidFill>
              <a:latin typeface="Times New Roman"/>
              <a:ea typeface="Times New Roman"/>
              <a:cs typeface="Times New Roman"/>
              <a:sym typeface="Times New Roman"/>
            </a:endParaRPr>
          </a:p>
        </p:txBody>
      </p:sp>
      <p:pic>
        <p:nvPicPr>
          <p:cNvPr id="134" name="Google Shape;134;p20"/>
          <p:cNvPicPr preferRelativeResize="0"/>
          <p:nvPr/>
        </p:nvPicPr>
        <p:blipFill>
          <a:blip r:embed="rId3">
            <a:alphaModFix/>
          </a:blip>
          <a:stretch>
            <a:fillRect/>
          </a:stretch>
        </p:blipFill>
        <p:spPr>
          <a:xfrm>
            <a:off x="169750" y="594500"/>
            <a:ext cx="8666499" cy="4283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A91E"/>
        </a:solidFill>
        <a:effectLst/>
      </p:bgPr>
    </p:bg>
    <p:spTree>
      <p:nvGrpSpPr>
        <p:cNvPr id="1"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0" y="568225"/>
            <a:ext cx="9144000" cy="45457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989</Words>
  <Application>Microsoft Macintosh PowerPoint</Application>
  <PresentationFormat>On-screen Show (16:9)</PresentationFormat>
  <Paragraphs>177</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Stephen Salve</cp:lastModifiedBy>
  <cp:revision>2</cp:revision>
  <dcterms:modified xsi:type="dcterms:W3CDTF">2020-04-30T06:44:04Z</dcterms:modified>
</cp:coreProperties>
</file>